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1.jpeg" ContentType="image/jpeg"/>
  <Override PartName="/ppt/media/image2.jpeg" ContentType="image/jpeg"/>
  <Override PartName="/ppt/media/image8.png" ContentType="image/png"/>
  <Override PartName="/ppt/media/image3.jpeg" ContentType="image/jpeg"/>
  <Override PartName="/ppt/media/image4.png" ContentType="image/png"/>
  <Override PartName="/ppt/media/image6.jpeg" ContentType="image/jpeg"/>
  <Override PartName="/ppt/media/image5.jpeg" ContentType="image/jpeg"/>
  <Override PartName="/ppt/media/image11.png" ContentType="image/png"/>
  <Override PartName="/ppt/media/image7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déplacer la diapo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9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6759B46-2187-45A7-90AE-8893AEDFE953}" type="slidenum"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ldNum" idx="17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4D7C915-B449-4D2B-A3E2-84E18A3134B3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040" cy="4007880"/>
          </a:xfrm>
          <a:prstGeom prst="rect">
            <a:avLst/>
          </a:prstGeom>
          <a:ln w="0">
            <a:noFill/>
          </a:ln>
        </p:spPr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sldNum" idx="18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B89DAE7-01AF-44E5-BB25-4BA1B617895B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040" cy="4007880"/>
          </a:xfrm>
          <a:prstGeom prst="rect">
            <a:avLst/>
          </a:prstGeom>
          <a:ln w="0">
            <a:noFill/>
          </a:ln>
        </p:spPr>
      </p:sp>
      <p:sp>
        <p:nvSpPr>
          <p:cNvPr id="232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sldNum" idx="19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E0E70E9-CA5F-4B67-A9A8-5ABB36CE8A19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040" cy="4007880"/>
          </a:xfrm>
          <a:prstGeom prst="rect">
            <a:avLst/>
          </a:prstGeom>
          <a:ln w="0">
            <a:noFill/>
          </a:ln>
        </p:spPr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040" cy="4007880"/>
          </a:xfrm>
          <a:prstGeom prst="rect">
            <a:avLst/>
          </a:prstGeom>
          <a:ln w="0">
            <a:noFill/>
          </a:ln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sldNum" idx="20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4FD8B96-C7E6-4681-8543-FB5A4D99B416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040" cy="4007880"/>
          </a:xfrm>
          <a:prstGeom prst="rect">
            <a:avLst/>
          </a:prstGeom>
          <a:ln w="0">
            <a:noFill/>
          </a:ln>
        </p:spPr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sldNum" idx="21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9C45C9D-7558-4011-9AEA-5801025E9551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sldNum" idx="22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073F808-C751-475E-9D67-03A5EC6C4017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040" cy="4007880"/>
          </a:xfrm>
          <a:prstGeom prst="rect">
            <a:avLst/>
          </a:prstGeom>
          <a:ln w="0">
            <a:noFill/>
          </a:ln>
        </p:spPr>
      </p:sp>
      <p:sp>
        <p:nvSpPr>
          <p:cNvPr id="244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040" cy="4007880"/>
          </a:xfrm>
          <a:prstGeom prst="rect">
            <a:avLst/>
          </a:prstGeom>
          <a:ln w="0">
            <a:noFill/>
          </a:ln>
        </p:spPr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sldNum" idx="23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66D63E0-F0B9-43B9-A28A-1D1948692687}" type="slidenum">
              <a:rPr b="0" lang="fr-FR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9D473F3-4582-4EC6-B7F9-CE58019B071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9C7D7F1-539E-4676-BEAA-6CB0F835F47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3DE4C70-D108-4FA8-90A5-2BEB8696198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EC8C18F-2FE1-4902-B643-43D887054FD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979E323-AB6A-4075-A58B-401129C8518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8E410F1-98C6-4896-A43B-F71FB61BE60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5E188C8-4767-432F-9A9B-E4DD0867F99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2240FF5-AA89-49CB-B37F-C14E08DE89A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B75FCDB-90D8-4BC1-970D-1614AB87DE5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5350D81-3713-43CE-9156-847E61B8663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43A2117-CEDE-4E77-8B80-D6C40A217D7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77A73CF-82D9-43A7-B396-914E2609B17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02F0C3B-EEE6-4033-B1D9-F5DB760A05D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67FD02A-5BC5-46FA-9EFE-92E865C7340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6679374-89F5-4ADB-A4F0-778EDDDF0CD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CCD8A39-F25F-4E1C-A61C-1648138EB41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6E9AB3D-69D9-498C-8CDE-1817AD3B6F6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7AA717B-0720-40C3-819C-AED4719490D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E5C5714-C1D1-44A1-B139-F88C9927A5F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ADE5633-F51E-492C-83BB-AB6033A8FFD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3E15FF2-27E5-4CA4-9C3B-1F4C29978D4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E54A0B2-4E07-407E-8AA4-4C9B2945CC4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19DE6EA-45FA-4A70-AD90-8CCE9D7830C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C1B5622-E027-46BF-8CED-BF4523AA98D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9C23A3C-330F-4A35-88B4-2B4FD088469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E0A8A6F-EFBD-47AD-8AF0-1508E3E6192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23F9C24-ECC1-4C0B-B2C4-CF315DDB3AE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0001EFD-321D-43EF-A546-A6E8B4336F9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FDE9DB4-839A-4559-A542-698BF9A53E7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B362FCF-570C-4A82-8937-5A12F6E9257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F4EE237-2CA5-4FC8-8641-B5BE292E19B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5668F65-BFDE-4145-80B7-802171C2909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136481A-CABE-41D4-A952-AE0B489B08B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DCB2969-7C67-432A-A6CE-6540565DD96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65EF38EE-B04B-4335-8376-4D457392774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B68748FC-C111-49C8-AD7B-C8AEE84905C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99FEE63D-D2C5-4237-9DED-61244C4025B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6BE3DC46-6CBA-4C84-AA6A-56C361CC41C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4C92ACC7-0922-4C6F-8F8D-605F311D77E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949FFDD4-DC87-47C2-937C-1CA4D5DAA99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B4B7638-C53C-4D0D-8244-80A44B1119F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508D23A8-31A2-420E-B00E-D08B18395B8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BD32466-EDE8-44A6-A08A-72638B5281F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85351AB-7F84-4822-BA44-E464566FB5C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AF59A98-38BB-4916-B7AE-C67B71ABE02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E227759-B957-4AB3-8BE9-B46431A3181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0C492EE-E484-4029-AF7C-6455E95BA93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DED667-6142-457F-84D7-C68CE2B9608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 11" descr=""/>
          <p:cNvPicPr/>
          <p:nvPr/>
        </p:nvPicPr>
        <p:blipFill>
          <a:blip r:embed="rId2"/>
          <a:stretch/>
        </p:blipFill>
        <p:spPr>
          <a:xfrm>
            <a:off x="7455240" y="141120"/>
            <a:ext cx="2227680" cy="510840"/>
          </a:xfrm>
          <a:prstGeom prst="rect">
            <a:avLst/>
          </a:prstGeom>
          <a:ln w="0">
            <a:noFill/>
          </a:ln>
        </p:spPr>
      </p:pic>
      <p:pic>
        <p:nvPicPr>
          <p:cNvPr id="1" name="Image 9" descr=""/>
          <p:cNvPicPr/>
          <p:nvPr/>
        </p:nvPicPr>
        <p:blipFill>
          <a:blip r:embed="rId3"/>
          <a:stretch/>
        </p:blipFill>
        <p:spPr>
          <a:xfrm>
            <a:off x="316440" y="52560"/>
            <a:ext cx="1283760" cy="938880"/>
          </a:xfrm>
          <a:prstGeom prst="rect">
            <a:avLst/>
          </a:prstGeom>
          <a:ln w="0">
            <a:noFill/>
          </a:ln>
        </p:spPr>
      </p:pic>
      <p:cxnSp>
        <p:nvCxnSpPr>
          <p:cNvPr id="2" name="Connecteur droit 11"/>
          <p:cNvCxnSpPr/>
          <p:nvPr/>
        </p:nvCxnSpPr>
        <p:spPr>
          <a:xfrm>
            <a:off x="396720" y="5274360"/>
            <a:ext cx="9287640" cy="720"/>
          </a:xfrm>
          <a:prstGeom prst="straightConnector1">
            <a:avLst/>
          </a:prstGeom>
          <a:ln w="10160">
            <a:solidFill>
              <a:srgbClr val="000000"/>
            </a:solidFill>
            <a:round/>
          </a:ln>
        </p:spPr>
      </p:cxnSp>
      <p:cxnSp>
        <p:nvCxnSpPr>
          <p:cNvPr id="3" name="Connecteur droit 8"/>
          <p:cNvCxnSpPr/>
          <p:nvPr/>
        </p:nvCxnSpPr>
        <p:spPr>
          <a:xfrm>
            <a:off x="396720" y="5274360"/>
            <a:ext cx="9287640" cy="720"/>
          </a:xfrm>
          <a:prstGeom prst="straightConnector1">
            <a:avLst/>
          </a:prstGeom>
          <a:ln w="10160">
            <a:solidFill>
              <a:srgbClr val="000000"/>
            </a:solidFill>
            <a:round/>
          </a:ln>
        </p:spPr>
      </p:cxnSp>
      <p:pic>
        <p:nvPicPr>
          <p:cNvPr id="4" name="Image 12" descr=""/>
          <p:cNvPicPr/>
          <p:nvPr/>
        </p:nvPicPr>
        <p:blipFill>
          <a:blip r:embed="rId4"/>
          <a:stretch/>
        </p:blipFill>
        <p:spPr>
          <a:xfrm>
            <a:off x="284040" y="198360"/>
            <a:ext cx="2306160" cy="168696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96720" y="5273640"/>
            <a:ext cx="650808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6905520" y="5273640"/>
            <a:ext cx="148752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1" lang="fr-FR" sz="82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4F9720A-9120-4412-8DFC-CF6E8D293C14}" type="slidenum">
              <a:rPr b="1" lang="fr-FR" sz="820" spc="-1" strike="noStrike">
                <a:solidFill>
                  <a:srgbClr val="000000"/>
                </a:solidFill>
                <a:latin typeface="Arial"/>
              </a:rPr>
              <a:t>&lt;numéro&gt;</a:t>
            </a:fld>
            <a:endParaRPr b="0" lang="fr-FR" sz="82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dt" idx="3"/>
          </p:nvPr>
        </p:nvSpPr>
        <p:spPr>
          <a:xfrm>
            <a:off x="8393760" y="5273640"/>
            <a:ext cx="128916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 11" descr=""/>
          <p:cNvPicPr/>
          <p:nvPr/>
        </p:nvPicPr>
        <p:blipFill>
          <a:blip r:embed="rId2"/>
          <a:stretch/>
        </p:blipFill>
        <p:spPr>
          <a:xfrm>
            <a:off x="7455240" y="141120"/>
            <a:ext cx="2227680" cy="510840"/>
          </a:xfrm>
          <a:prstGeom prst="rect">
            <a:avLst/>
          </a:prstGeom>
          <a:ln w="0">
            <a:noFill/>
          </a:ln>
        </p:spPr>
      </p:pic>
      <p:pic>
        <p:nvPicPr>
          <p:cNvPr id="47" name="Image 9" descr=""/>
          <p:cNvPicPr/>
          <p:nvPr/>
        </p:nvPicPr>
        <p:blipFill>
          <a:blip r:embed="rId3"/>
          <a:stretch/>
        </p:blipFill>
        <p:spPr>
          <a:xfrm>
            <a:off x="316440" y="52560"/>
            <a:ext cx="1283760" cy="93888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ftr" idx="4"/>
          </p:nvPr>
        </p:nvSpPr>
        <p:spPr>
          <a:xfrm>
            <a:off x="396720" y="5273640"/>
            <a:ext cx="650808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5"/>
          </p:nvPr>
        </p:nvSpPr>
        <p:spPr>
          <a:xfrm>
            <a:off x="6905520" y="5273640"/>
            <a:ext cx="148752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1" lang="fr-FR" sz="82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54380E8-8C48-4A0C-B1F1-452D1D689AF8}" type="slidenum">
              <a:rPr b="1" lang="fr-FR" sz="820" spc="-1" strike="noStrike">
                <a:solidFill>
                  <a:srgbClr val="000000"/>
                </a:solidFill>
                <a:latin typeface="Arial"/>
              </a:rPr>
              <a:t>&lt;numéro&gt;</a:t>
            </a:fld>
            <a:endParaRPr b="0" lang="fr-FR" sz="82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 idx="6"/>
          </p:nvPr>
        </p:nvSpPr>
        <p:spPr>
          <a:xfrm>
            <a:off x="8393760" y="5273640"/>
            <a:ext cx="128916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Image 11" descr=""/>
          <p:cNvPicPr/>
          <p:nvPr/>
        </p:nvPicPr>
        <p:blipFill>
          <a:blip r:embed="rId2"/>
          <a:stretch/>
        </p:blipFill>
        <p:spPr>
          <a:xfrm>
            <a:off x="7455240" y="141120"/>
            <a:ext cx="2227680" cy="510840"/>
          </a:xfrm>
          <a:prstGeom prst="rect">
            <a:avLst/>
          </a:prstGeom>
          <a:ln w="0">
            <a:noFill/>
          </a:ln>
        </p:spPr>
      </p:pic>
      <p:pic>
        <p:nvPicPr>
          <p:cNvPr id="90" name="Image 9" descr=""/>
          <p:cNvPicPr/>
          <p:nvPr/>
        </p:nvPicPr>
        <p:blipFill>
          <a:blip r:embed="rId3"/>
          <a:stretch/>
        </p:blipFill>
        <p:spPr>
          <a:xfrm>
            <a:off x="316440" y="52560"/>
            <a:ext cx="1283760" cy="938880"/>
          </a:xfrm>
          <a:prstGeom prst="rect">
            <a:avLst/>
          </a:prstGeom>
          <a:ln w="0">
            <a:noFill/>
          </a:ln>
        </p:spPr>
      </p:pic>
      <p:sp>
        <p:nvSpPr>
          <p:cNvPr id="91" name="PlaceHolder 1"/>
          <p:cNvSpPr>
            <a:spLocks noGrp="1"/>
          </p:cNvSpPr>
          <p:nvPr>
            <p:ph type="ftr" idx="7"/>
          </p:nvPr>
        </p:nvSpPr>
        <p:spPr>
          <a:xfrm>
            <a:off x="396720" y="5301720"/>
            <a:ext cx="650808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sldNum" idx="8"/>
          </p:nvPr>
        </p:nvSpPr>
        <p:spPr>
          <a:xfrm>
            <a:off x="6905520" y="5273640"/>
            <a:ext cx="148752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1" lang="fr-FR" sz="82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5A910B4-C39D-4D98-9261-2D7470B6421F}" type="slidenum">
              <a:rPr b="1" lang="fr-FR" sz="820" spc="-1" strike="noStrike">
                <a:solidFill>
                  <a:srgbClr val="000000"/>
                </a:solidFill>
                <a:latin typeface="Arial"/>
              </a:rPr>
              <a:t>&lt;numéro&gt;</a:t>
            </a:fld>
            <a:endParaRPr b="0" lang="fr-FR" sz="82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dt" idx="9"/>
          </p:nvPr>
        </p:nvSpPr>
        <p:spPr>
          <a:xfrm>
            <a:off x="8393760" y="5273640"/>
            <a:ext cx="128916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age 11" descr=""/>
          <p:cNvPicPr/>
          <p:nvPr/>
        </p:nvPicPr>
        <p:blipFill>
          <a:blip r:embed="rId2"/>
          <a:stretch/>
        </p:blipFill>
        <p:spPr>
          <a:xfrm>
            <a:off x="7455240" y="141120"/>
            <a:ext cx="2227680" cy="510840"/>
          </a:xfrm>
          <a:prstGeom prst="rect">
            <a:avLst/>
          </a:prstGeom>
          <a:ln w="0">
            <a:noFill/>
          </a:ln>
        </p:spPr>
      </p:pic>
      <p:pic>
        <p:nvPicPr>
          <p:cNvPr id="133" name="Image 9" descr=""/>
          <p:cNvPicPr/>
          <p:nvPr/>
        </p:nvPicPr>
        <p:blipFill>
          <a:blip r:embed="rId3"/>
          <a:stretch/>
        </p:blipFill>
        <p:spPr>
          <a:xfrm>
            <a:off x="316440" y="52560"/>
            <a:ext cx="1283760" cy="938880"/>
          </a:xfrm>
          <a:prstGeom prst="rect">
            <a:avLst/>
          </a:prstGeom>
          <a:ln w="0">
            <a:noFill/>
          </a:ln>
        </p:spPr>
      </p:pic>
      <p:sp>
        <p:nvSpPr>
          <p:cNvPr id="134" name="PlaceHolder 1"/>
          <p:cNvSpPr>
            <a:spLocks noGrp="1"/>
          </p:cNvSpPr>
          <p:nvPr>
            <p:ph type="ftr" idx="10"/>
          </p:nvPr>
        </p:nvSpPr>
        <p:spPr>
          <a:xfrm>
            <a:off x="396720" y="5273640"/>
            <a:ext cx="650808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ldNum" idx="11"/>
          </p:nvPr>
        </p:nvSpPr>
        <p:spPr>
          <a:xfrm>
            <a:off x="6905520" y="5273640"/>
            <a:ext cx="148752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1" lang="fr-FR" sz="82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DA13C57-50FB-4DAF-A20F-59630C10E185}" type="slidenum">
              <a:rPr b="1" lang="fr-FR" sz="820" spc="-1" strike="noStrike">
                <a:solidFill>
                  <a:srgbClr val="000000"/>
                </a:solidFill>
                <a:latin typeface="Arial"/>
              </a:rPr>
              <a:t>&lt;numéro&gt;</a:t>
            </a:fld>
            <a:endParaRPr b="0" lang="fr-FR" sz="82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dt" idx="12"/>
          </p:nvPr>
        </p:nvSpPr>
        <p:spPr>
          <a:xfrm>
            <a:off x="8393760" y="5273640"/>
            <a:ext cx="128916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25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://www.nah-familles.cned.fr/" TargetMode="Externa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slideLayout" Target="../slideLayouts/slideLayout25.xml"/><Relationship Id="rId7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97640" cy="197640"/>
          </a:xfrm>
          <a:prstGeom prst="rect">
            <a:avLst/>
          </a:prstGeom>
          <a:noFill/>
          <a:ln w="0">
            <a:solidFill>
              <a:srgbClr val="000000">
                <a:alpha val="0"/>
              </a:srgbClr>
            </a:solidFill>
          </a:ln>
        </p:spPr>
        <p:txBody>
          <a:bodyPr lIns="0" rIns="0" tIns="0" bIns="0" anchor="t">
            <a:noAutofit/>
          </a:bodyPr>
          <a:p>
            <a:pPr indent="0" algn="ctr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dt" idx="16"/>
          </p:nvPr>
        </p:nvSpPr>
        <p:spPr>
          <a:xfrm>
            <a:off x="8393760" y="5273640"/>
            <a:ext cx="128916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1" lang="fr-FR" sz="820" spc="-1" strike="noStrike" cap="all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E686A0B-59DA-41AC-9AF7-E715214DE36F}" type="datetime1">
              <a:rPr b="1" lang="fr-FR" sz="820" spc="-1" strike="noStrike" cap="all">
                <a:solidFill>
                  <a:srgbClr val="000000"/>
                </a:solidFill>
                <a:latin typeface="Arial"/>
              </a:rPr>
              <a:t>04/11/2025</a:t>
            </a:fld>
            <a:endParaRPr b="0" lang="fr-FR" sz="82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83" name="Image 9" descr=""/>
          <p:cNvPicPr/>
          <p:nvPr/>
        </p:nvPicPr>
        <p:blipFill>
          <a:blip r:embed="rId1"/>
          <a:stretch/>
        </p:blipFill>
        <p:spPr>
          <a:xfrm>
            <a:off x="6364080" y="5309640"/>
            <a:ext cx="1612440" cy="382680"/>
          </a:xfrm>
          <a:prstGeom prst="rect">
            <a:avLst/>
          </a:prstGeom>
          <a:ln w="0">
            <a:noFill/>
          </a:ln>
        </p:spPr>
      </p:pic>
      <p:pic>
        <p:nvPicPr>
          <p:cNvPr id="184" name="Image 11" descr=""/>
          <p:cNvPicPr/>
          <p:nvPr/>
        </p:nvPicPr>
        <p:blipFill>
          <a:blip r:embed="rId2"/>
          <a:srcRect l="64536" t="0" r="0" b="0"/>
          <a:stretch/>
        </p:blipFill>
        <p:spPr>
          <a:xfrm>
            <a:off x="6001200" y="2000880"/>
            <a:ext cx="3524040" cy="2950200"/>
          </a:xfrm>
          <a:prstGeom prst="rect">
            <a:avLst/>
          </a:prstGeom>
          <a:ln w="0">
            <a:noFill/>
          </a:ln>
        </p:spPr>
      </p:pic>
      <p:sp>
        <p:nvSpPr>
          <p:cNvPr id="185" name="Titre 2"/>
          <p:cNvSpPr/>
          <p:nvPr/>
        </p:nvSpPr>
        <p:spPr>
          <a:xfrm>
            <a:off x="396720" y="2598120"/>
            <a:ext cx="5658840" cy="1030320"/>
          </a:xfrm>
          <a:prstGeom prst="rect">
            <a:avLst/>
          </a:prstGeom>
          <a:noFill/>
          <a:ln w="0">
            <a:solidFill>
              <a:srgbClr val="000000">
                <a:alpha val="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r>
              <a:rPr b="1" lang="fr-FR" sz="2400" spc="-1" strike="noStrike">
                <a:solidFill>
                  <a:srgbClr val="000000"/>
                </a:solidFill>
                <a:latin typeface="Marianne"/>
                <a:ea typeface="DejaVu Sans"/>
              </a:rPr>
              <a:t>La lutte contre le harcèlement au lycée ALAIN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br>
              <a:rPr sz="3530"/>
            </a:br>
            <a:br>
              <a:rPr sz="2640"/>
            </a:br>
            <a:r>
              <a:rPr b="0" lang="fr-FR" sz="2640" spc="-1" strike="noStrike">
                <a:solidFill>
                  <a:srgbClr val="000000">
                    <a:alpha val="0"/>
                  </a:srgbClr>
                </a:solidFill>
                <a:latin typeface="Arial"/>
                <a:ea typeface="DejaVu Sans"/>
              </a:rPr>
              <a:t>Sous-directeur de l’action éducative</a:t>
            </a:r>
            <a:endParaRPr b="0" lang="fr-FR" sz="264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6" name="Image 2" descr=""/>
          <p:cNvPicPr/>
          <p:nvPr/>
        </p:nvPicPr>
        <p:blipFill>
          <a:blip r:embed="rId3"/>
          <a:stretch/>
        </p:blipFill>
        <p:spPr>
          <a:xfrm>
            <a:off x="99360" y="3476160"/>
            <a:ext cx="5809680" cy="133272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Direction générale de l'enseignement scolaire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8AE1F6F-DFFF-4B8E-883C-819A86403AE5}" type="slidenum">
              <a:t>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396720" y="992160"/>
            <a:ext cx="9286200" cy="79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rgbClr val="292475"/>
                </a:solidFill>
                <a:latin typeface="Marianne ExtraBold"/>
              </a:rPr>
              <a:t>Qu’est-ce que le harcèlement entre élèves 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3619440" y="1599480"/>
            <a:ext cx="2777400" cy="30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 ExtraBold"/>
              </a:rPr>
              <a:t>Les 3 caractéristiques du harcèlement en milieu scolaire :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La violence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La répétitivité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L’isolement de la victime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Le harcèlement se fonde généralement sur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le rejet de la différence et sur la stigmatisation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de certaines caractéristiques (l’apparence physique, le sexe, l’identité de genre, le handicap etc.)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6905520" y="1603800"/>
            <a:ext cx="2900160" cy="299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 ExtraBold"/>
              </a:rPr>
              <a:t>Que dit la loi ?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Le code de l’éducation prévoit qu’aucun élève ne doit subir de harcèlement (art. L. 111-6).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Le harcèlement scolaire est un délit pénal.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Les peines de prison vont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de 3 à 10 ans d’emprisonnement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et de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45 000 € à 150 000 € d’amende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selon la gravité des faits (art. 222-33-2-3 du code pénal).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endParaRPr b="0" lang="fr-FR" sz="11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Rectangle 5"/>
          <p:cNvSpPr/>
          <p:nvPr/>
        </p:nvSpPr>
        <p:spPr>
          <a:xfrm>
            <a:off x="99000" y="4597920"/>
            <a:ext cx="981792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En luttant contre harcèlement à l’école et toute forme de violence,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on agit sur le climat scolaire et le bien-être des élèves,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conditions indispensables pour la réussite de tous.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Sous-titre 2"/>
          <p:cNvSpPr/>
          <p:nvPr/>
        </p:nvSpPr>
        <p:spPr>
          <a:xfrm flipV="1" rot="10800000">
            <a:off x="5978880" y="2777760"/>
            <a:ext cx="3196800" cy="134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80000"/>
              </a:lnSpc>
              <a:spcAft>
                <a:spcPts val="550"/>
              </a:spcAft>
              <a:tabLst>
                <a:tab algn="l" pos="0"/>
              </a:tabLst>
            </a:pPr>
            <a:endParaRPr b="0" lang="fr-FR" sz="1500" spc="-1" strike="noStrike">
              <a:solidFill>
                <a:srgbClr val="000000"/>
              </a:solidFill>
              <a:latin typeface="Marianne ExtraBold"/>
              <a:ea typeface="DejaVu Sans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/>
          </p:nvPr>
        </p:nvSpPr>
        <p:spPr>
          <a:xfrm>
            <a:off x="396720" y="1603080"/>
            <a:ext cx="2777400" cy="284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 fontScale="99000"/>
          </a:bodyPr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En milieu scolaire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, le harcèlement est le fait, pour un élève ou un groupe d'élèves,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de faire subir de manière répétée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à un camarade des propos ou des comportements négatifs voire violents.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Le harcèlement porte atteinte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à la dignité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de l’élève,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altère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sa santé mentale ou physique et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dégrade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 ses conditions d’apprentissage. 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17600" y="1040400"/>
            <a:ext cx="9072000" cy="53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rgbClr val="292475"/>
                </a:solidFill>
                <a:latin typeface="Marianne ExtraBold"/>
              </a:rPr>
              <a:t>Qui est concerné 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endParaRPr b="0" lang="fr-FR" sz="281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Rectangle 4"/>
          <p:cNvSpPr/>
          <p:nvPr/>
        </p:nvSpPr>
        <p:spPr>
          <a:xfrm>
            <a:off x="417600" y="1576080"/>
            <a:ext cx="5173560" cy="136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Une enquête statistique nationale a été menée en novembre 2024 auprès d’un échantillon de 36 000 élèves du CE2 à la terminale.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Elle a permis de mesurer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l’ampleur du harcèlement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subi par les élèves.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Rectangle 9"/>
          <p:cNvSpPr/>
          <p:nvPr/>
        </p:nvSpPr>
        <p:spPr>
          <a:xfrm>
            <a:off x="417600" y="3074760"/>
            <a:ext cx="5037840" cy="94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D’après cette enquête, le harcèlement touche :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eb09d"/>
              </a:buClr>
              <a:buFont typeface="Arial"/>
              <a:buChar char="•"/>
            </a:pPr>
            <a:r>
              <a:rPr b="0" lang="fr-FR" sz="14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3 % des écoliers du CE2 au CM2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eb09d"/>
              </a:buClr>
              <a:buFont typeface="Arial"/>
              <a:buChar char="•"/>
            </a:pPr>
            <a:r>
              <a:rPr b="0" lang="fr-FR" sz="14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5 % des collégiens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eb09d"/>
              </a:buClr>
              <a:buFont typeface="Arial"/>
              <a:buChar char="•"/>
            </a:pPr>
            <a:r>
              <a:rPr b="0" lang="fr-FR" sz="14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3 % des lycéens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Rectangle 12"/>
          <p:cNvSpPr/>
          <p:nvPr/>
        </p:nvSpPr>
        <p:spPr>
          <a:xfrm>
            <a:off x="5823360" y="3072600"/>
            <a:ext cx="3956040" cy="243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Par ailleurs, des situations préoccupantes liées à la qualité de vie à l’école ou bien à des atteintes subies à l’école nécessitent une vigilance accrue des adultes, sans pour autant constituer du harcèlement.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Ces situations «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à surveiller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» concernent :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eb09d"/>
              </a:buClr>
              <a:buFont typeface="Arial"/>
              <a:buChar char="•"/>
            </a:pPr>
            <a:r>
              <a:rPr b="0" lang="fr-FR" sz="14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18 % des écoliers du CE2 au CM2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eb09d"/>
              </a:buClr>
              <a:buFont typeface="Arial"/>
              <a:buChar char="•"/>
            </a:pPr>
            <a:r>
              <a:rPr b="0" lang="fr-FR" sz="14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7 % des collégiens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eb09d"/>
              </a:buClr>
              <a:buFont typeface="Arial"/>
              <a:buChar char="•"/>
            </a:pPr>
            <a:r>
              <a:rPr b="0" lang="fr-FR" sz="14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5 % des lycéens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7" name="Image 18" descr=""/>
          <p:cNvPicPr/>
          <p:nvPr/>
        </p:nvPicPr>
        <p:blipFill>
          <a:blip r:embed="rId1"/>
          <a:stretch/>
        </p:blipFill>
        <p:spPr>
          <a:xfrm>
            <a:off x="7095960" y="976320"/>
            <a:ext cx="2477520" cy="1652760"/>
          </a:xfrm>
          <a:prstGeom prst="rect">
            <a:avLst/>
          </a:prstGeom>
          <a:ln w="0">
            <a:noFill/>
          </a:ln>
        </p:spPr>
      </p:pic>
      <p:pic>
        <p:nvPicPr>
          <p:cNvPr id="198" name="Image 16" descr=""/>
          <p:cNvPicPr/>
          <p:nvPr/>
        </p:nvPicPr>
        <p:blipFill>
          <a:blip r:embed="rId2"/>
          <a:stretch/>
        </p:blipFill>
        <p:spPr>
          <a:xfrm rot="20420400">
            <a:off x="988920" y="3790080"/>
            <a:ext cx="4407120" cy="3297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298800" y="977400"/>
            <a:ext cx="9072000" cy="55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rgbClr val="292475"/>
                </a:solidFill>
                <a:latin typeface="Marianne ExtraBold"/>
              </a:rPr>
              <a:t>Le cyberharcèlement</a:t>
            </a:r>
            <a:r>
              <a:rPr b="1" lang="fr-FR" sz="2800" spc="-1" strike="noStrike">
                <a:solidFill>
                  <a:srgbClr val="292475"/>
                </a:solidFill>
                <a:latin typeface="Marianne ExtraBold"/>
              </a:rPr>
              <a:t>, </a:t>
            </a:r>
            <a:r>
              <a:rPr b="1" lang="fr-FR" sz="2400" spc="-1" strike="noStrike">
                <a:solidFill>
                  <a:srgbClr val="292475"/>
                </a:solidFill>
                <a:latin typeface="Marianne ExtraBold"/>
              </a:rPr>
              <a:t>un prolongement possible </a:t>
            </a:r>
            <a:br>
              <a:rPr sz="2400"/>
            </a:br>
            <a:r>
              <a:rPr b="1" lang="fr-FR" sz="2400" spc="-1" strike="noStrike">
                <a:solidFill>
                  <a:srgbClr val="292475"/>
                </a:solidFill>
                <a:latin typeface="Marianne ExtraBold"/>
              </a:rPr>
              <a:t>du harcèlement à l’école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Rectangle 18"/>
          <p:cNvSpPr/>
          <p:nvPr/>
        </p:nvSpPr>
        <p:spPr>
          <a:xfrm>
            <a:off x="201600" y="2035800"/>
            <a:ext cx="3317400" cy="35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Le cyberharcèlement est avant tout une forme de harcèlement. Il est généralement le prolongement d’une situation de harcèlement.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Il est défini comme « un acte agressif, intentionnel perpétré par un individu ou un groupe d’individus au moyen de formes de communication électroniques, de façon répétée à l’encontre d’une victime qui ne peut facilement se défendre seule.</a:t>
            </a:r>
            <a:r>
              <a:rPr b="0" i="1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 </a:t>
            </a: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» 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Il se pratique via les téléphones portables, messageries, jeux en ligne, courriers électroniques, réseaux sociaux, etc.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Rectangle 19"/>
          <p:cNvSpPr/>
          <p:nvPr/>
        </p:nvSpPr>
        <p:spPr>
          <a:xfrm>
            <a:off x="7064280" y="1537920"/>
            <a:ext cx="2841120" cy="285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L'exposition à Internet et aux réseaux sociaux des plus jeunes peut avoir plusieurs conséquences : addiction aux écrans, problèmes de sommeil, risque de cyberharcèlement, etc. 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eb09d"/>
                </a:solidFill>
                <a:latin typeface="Marianne"/>
                <a:ea typeface="DejaVu Sans"/>
              </a:rPr>
              <a:t>Si votre enfant est victime ou témoin de cyberharcèlement, </a:t>
            </a:r>
            <a:br>
              <a:rPr sz="1400"/>
            </a:br>
            <a:r>
              <a:rPr b="1" lang="fr-FR" sz="1400" spc="-1" strike="noStrike">
                <a:solidFill>
                  <a:srgbClr val="0eb09d"/>
                </a:solidFill>
                <a:latin typeface="Marianne"/>
                <a:ea typeface="DejaVu Sans"/>
              </a:rPr>
              <a:t>prévenez immédiatement :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eb09d"/>
              </a:buClr>
              <a:buFont typeface="Arial"/>
              <a:buChar char="•"/>
            </a:pPr>
            <a:r>
              <a:rPr b="1" lang="fr-FR" sz="1400" spc="-1" strike="noStrike">
                <a:solidFill>
                  <a:srgbClr val="0eb09d"/>
                </a:solidFill>
                <a:latin typeface="Marianne"/>
                <a:ea typeface="DejaVu Sans"/>
              </a:rPr>
              <a:t>l’école;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eb09d"/>
              </a:buClr>
              <a:buFont typeface="Arial"/>
              <a:buChar char="•"/>
            </a:pPr>
            <a:r>
              <a:rPr b="1" lang="fr-FR" sz="1400" spc="-1" strike="noStrike">
                <a:solidFill>
                  <a:srgbClr val="0eb09d"/>
                </a:solidFill>
                <a:latin typeface="Marianne"/>
                <a:ea typeface="DejaVu Sans"/>
              </a:rPr>
              <a:t>le 3018 pour demander le retrait des contenus  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ZoneTexte 2"/>
          <p:cNvSpPr/>
          <p:nvPr/>
        </p:nvSpPr>
        <p:spPr>
          <a:xfrm>
            <a:off x="3607920" y="2033280"/>
            <a:ext cx="3294360" cy="320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Le saviez-vous ?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En moyenne, </a:t>
            </a:r>
            <a:r>
              <a:rPr b="1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le 1er enregistrement </a:t>
            </a: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sur un réseau social surviendrait autour </a:t>
            </a:r>
            <a:r>
              <a:rPr b="1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des 8 ans et demi </a:t>
            </a: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selon la Cnil. 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Depuis juillet 2023, la loi prévoit que </a:t>
            </a:r>
            <a:r>
              <a:rPr b="1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la majorité numérique </a:t>
            </a: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pour s’inscrire sur les réseaux sociaux est </a:t>
            </a:r>
            <a:r>
              <a:rPr b="1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de 15 ans</a:t>
            </a: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. 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En deçà de 15 ans, l’enfant doit </a:t>
            </a:r>
            <a:r>
              <a:rPr b="1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obtenir l’autorisation </a:t>
            </a:r>
            <a:r>
              <a:rPr b="0" lang="fr-FR" sz="1200" spc="-1" strike="noStrike">
                <a:solidFill>
                  <a:srgbClr val="000000"/>
                </a:solidFill>
                <a:latin typeface="Marianne"/>
                <a:ea typeface="DejaVu Sans"/>
              </a:rPr>
              <a:t>d’un de ses deux parents. 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0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3" name="Image 7" descr=""/>
          <p:cNvPicPr/>
          <p:nvPr/>
        </p:nvPicPr>
        <p:blipFill>
          <a:blip r:embed="rId1"/>
          <a:srcRect l="0" t="0" r="0" b="34356"/>
          <a:stretch/>
        </p:blipFill>
        <p:spPr>
          <a:xfrm>
            <a:off x="7525080" y="4380840"/>
            <a:ext cx="1972800" cy="1044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02480" y="979560"/>
            <a:ext cx="9415080" cy="79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rgbClr val="002060"/>
                </a:solidFill>
                <a:latin typeface="Marianne ExtraBold"/>
              </a:rPr>
              <a:t>Comment agissons-nous pour prévenir et lutter contre le harcèlement dans notre établissement ?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3651120" y="198360"/>
            <a:ext cx="603180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/>
          </p:nvPr>
        </p:nvSpPr>
        <p:spPr>
          <a:xfrm>
            <a:off x="396720" y="1816920"/>
            <a:ext cx="9286200" cy="385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Nous organisons la prévention du harcèlement en déployant le programme de lutte contre le harcèlement à l’école Phare. Ce programme est doté d’un plan de prévention et de lutte contre le harcèlement.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Qui est en charge de l’application de ce programme dans notre établissement  ?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le chef d’établissement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;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un coordonnateur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chargé d’appuyer le chef d’établissement dans la mise en œuvre du plan de prévention et de lutte contre le harcèlement, il s’agit de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Madame ABDAT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une équipe ressource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(5 personnes minimum de l’équipe éducative et pédagogioque). Toutes ces personnes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sont formées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pour prendre en charge des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situations de harcèlement et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 mener des actions de sensibilisation/de formation au sein de l’établissement.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Le dispositif Phare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prévoit plusieurs actions que nous mettons en place au sein de notre établissement (sensibilisation des parents, 10h d’apprentissage, la formation des équipes ambassadeurs, participation à des temps forts : Journée non au harcèlement, Prix non au harcèlement, Safer internet Day, etc.).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Les actions sont effectuées tout au long de l’année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 et donnent lieu à l’obtention d’un label.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Ainsi, notre établissement est labellisé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au niveau 1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endParaRPr b="0" lang="fr-FR" sz="116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384480" y="1071720"/>
            <a:ext cx="9415080" cy="79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rgbClr val="002060"/>
                </a:solidFill>
                <a:latin typeface="Marianne ExtraBold"/>
              </a:rPr>
              <a:t>Comment agissons-nous pour prévenir et lutter contre le harcèlement dans notre établissement ?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/>
          </p:nvPr>
        </p:nvSpPr>
        <p:spPr>
          <a:xfrm>
            <a:off x="3651120" y="198360"/>
            <a:ext cx="603180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/>
          </p:nvPr>
        </p:nvSpPr>
        <p:spPr>
          <a:xfrm>
            <a:off x="384480" y="1865520"/>
            <a:ext cx="9286200" cy="385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Que faisons-nous dans le cas d’une situation de harcèlement dans notre établissement ?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Dès que nous en avons connaissance, nous prenons en charge toutes les situations de harcèlement </a:t>
            </a: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et nous les suivons jusqu’à leur résolution. À cette fin, nous mettons en œuvre le protocole national de prise en charge des situations.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Dans certaines situations, nous avons la possibilité de 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faire appel au responsable départemental ou académique de la lutte contre le harcèlement</a:t>
            </a:r>
            <a:r>
              <a:rPr b="1" lang="fr-FR" sz="1200" spc="-1" strike="noStrike">
                <a:solidFill>
                  <a:srgbClr val="000000"/>
                </a:solidFill>
                <a:latin typeface="Marianne"/>
              </a:rPr>
              <a:t>. </a:t>
            </a:r>
            <a:endParaRPr b="0" lang="fr-F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Et les élèves dans tout ça ?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</a:rPr>
              <a:t>Phare prévoit la mise en place du dispositif des ambassadeurs élèves (minimum 10). Ces élèves sont formés à la détection et au signalement des situations de harcèlement. Ils organisent aussi des séances de sensibilisation au sein de l’établissement.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800" spc="-1" strike="noStrike">
                <a:solidFill>
                  <a:srgbClr val="0eb09d"/>
                </a:solidFill>
                <a:latin typeface="Marianne ExtraBold"/>
              </a:rPr>
              <a:t>L’objectif est de créer une communauté protectrice au sein de l’établissement.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endParaRPr b="0" lang="fr-FR" sz="116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396720" y="1230480"/>
            <a:ext cx="9286200" cy="79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rgbClr val="0eb09d"/>
                </a:solidFill>
                <a:latin typeface="Marianne"/>
              </a:rPr>
              <a:t>L’équipe ressource de l’établissement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/>
          </p:nvPr>
        </p:nvSpPr>
        <p:spPr>
          <a:xfrm>
            <a:off x="396720" y="2024280"/>
            <a:ext cx="9286200" cy="283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85840" indent="-28584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Coordonnateur : Madame</a:t>
            </a:r>
            <a:r>
              <a:rPr b="1" lang="fr-FR" sz="1800" spc="-1" strike="noStrike">
                <a:solidFill>
                  <a:srgbClr val="0070c0"/>
                </a:solidFill>
                <a:latin typeface="Marianne"/>
              </a:rPr>
              <a:t> </a:t>
            </a:r>
            <a:r>
              <a:rPr b="0" lang="fr-FR" sz="1800" spc="-1" strike="noStrike">
                <a:solidFill>
                  <a:srgbClr val="0070c0"/>
                </a:solidFill>
                <a:latin typeface="Marianne"/>
              </a:rPr>
              <a:t>ABDAT (CPE)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Font typeface="Arial"/>
              <a:buChar char="•"/>
            </a:pP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Membres de l’équipe ressource :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	</a:t>
            </a: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-Madame COUPE—CREFF (CPE)</a:t>
            </a:r>
            <a:r>
              <a:rPr b="1" lang="fr-FR" sz="1800" spc="-1" strike="noStrike">
                <a:solidFill>
                  <a:srgbClr val="0070c0"/>
                </a:solidFill>
                <a:latin typeface="Marianne"/>
              </a:rPr>
              <a:t>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800" spc="-1" strike="noStrike">
                <a:solidFill>
                  <a:srgbClr val="0070c0"/>
                </a:solidFill>
                <a:latin typeface="Marianne"/>
              </a:rPr>
              <a:t>	</a:t>
            </a: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- Madame FORTMANN (enseignante)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	</a:t>
            </a: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- Madame ANDALOUSSI (enseignante)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	</a:t>
            </a: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- Madame HEMBERT (infirmière)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            </a:t>
            </a:r>
            <a:r>
              <a:rPr b="1" lang="fr-FR" sz="1800" spc="-1" strike="noStrike">
                <a:solidFill>
                  <a:srgbClr val="000000"/>
                </a:solidFill>
                <a:latin typeface="Marianne"/>
              </a:rPr>
              <a:t>- Monsieur BALLON GUMUCIO (enseignant)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/>
          </p:nvPr>
        </p:nvSpPr>
        <p:spPr>
          <a:xfrm>
            <a:off x="3651120" y="198360"/>
            <a:ext cx="603180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/>
          </p:nvPr>
        </p:nvSpPr>
        <p:spPr>
          <a:xfrm>
            <a:off x="555840" y="1990800"/>
            <a:ext cx="4671360" cy="134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Les bons réflexes :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179280" indent="-17928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parler avec son enfant, échanger sur les faits ;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179280" indent="-17928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rassurer son enfant ;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179280" indent="-179280">
              <a:lnSpc>
                <a:spcPct val="100000"/>
              </a:lnSpc>
              <a:spcAft>
                <a:spcPts val="550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</a:rPr>
              <a:t>informer immédiatement un personnel de l’établissement.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550"/>
              </a:spcAft>
              <a:buNone/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Rectangle 4"/>
          <p:cNvSpPr/>
          <p:nvPr/>
        </p:nvSpPr>
        <p:spPr>
          <a:xfrm>
            <a:off x="5614920" y="2046240"/>
            <a:ext cx="4317120" cy="382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1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Vous pouvez aussi appeler ces numéros pour toutes les situations de harcèlement :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ligne académique :</a:t>
            </a:r>
            <a:r>
              <a:rPr b="1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 </a:t>
            </a:r>
            <a:r>
              <a:rPr b="1" lang="fr-FR" sz="1400" spc="-1" strike="noStrike">
                <a:solidFill>
                  <a:srgbClr val="0eb09d"/>
                </a:solidFill>
                <a:latin typeface="Marianne"/>
                <a:ea typeface="DejaVu Sans"/>
              </a:rPr>
              <a:t>XXXX XXX XXX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Plateforme</a:t>
            </a:r>
            <a:br>
              <a:rPr sz="1400"/>
            </a:b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nationale</a:t>
            </a:r>
            <a:br>
              <a:rPr sz="1400"/>
            </a:b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de signalement :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Votre situation sera transmise aux responsables académiques ou départementaux de la lutte contre le harcèlement. 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ZoneTexte 5"/>
          <p:cNvSpPr/>
          <p:nvPr/>
        </p:nvSpPr>
        <p:spPr>
          <a:xfrm>
            <a:off x="370080" y="1020600"/>
            <a:ext cx="86205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fr-FR" sz="2400" spc="-151" strike="noStrike">
                <a:solidFill>
                  <a:srgbClr val="292475"/>
                </a:solidFill>
                <a:latin typeface="Marianne ExtraBold"/>
                <a:ea typeface="DejaVu Sans"/>
              </a:rPr>
              <a:t>Que faire si votre enfant se sent impliqué(e) </a:t>
            </a:r>
            <a:br>
              <a:rPr sz="2400"/>
            </a:br>
            <a:r>
              <a:rPr b="1" lang="fr-FR" sz="2400" spc="-151" strike="noStrike">
                <a:solidFill>
                  <a:srgbClr val="292475"/>
                </a:solidFill>
                <a:latin typeface="Marianne ExtraBold"/>
                <a:ea typeface="DejaVu Sans"/>
              </a:rPr>
              <a:t>dans une situation ou de harcèlement 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6" name="Image 6" descr=""/>
          <p:cNvPicPr/>
          <p:nvPr/>
        </p:nvPicPr>
        <p:blipFill>
          <a:blip r:embed="rId1"/>
          <a:stretch/>
        </p:blipFill>
        <p:spPr>
          <a:xfrm>
            <a:off x="7622280" y="784080"/>
            <a:ext cx="2190960" cy="1224720"/>
          </a:xfrm>
          <a:prstGeom prst="rect">
            <a:avLst/>
          </a:prstGeom>
          <a:ln w="0">
            <a:noFill/>
          </a:ln>
        </p:spPr>
      </p:pic>
      <p:pic>
        <p:nvPicPr>
          <p:cNvPr id="217" name="Image 10" descr=""/>
          <p:cNvPicPr/>
          <p:nvPr/>
        </p:nvPicPr>
        <p:blipFill>
          <a:blip r:embed="rId2"/>
          <a:stretch/>
        </p:blipFill>
        <p:spPr>
          <a:xfrm>
            <a:off x="4160520" y="3486960"/>
            <a:ext cx="1350000" cy="1919160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sp>
        <p:nvSpPr>
          <p:cNvPr id="218" name="ZoneTexte 7"/>
          <p:cNvSpPr/>
          <p:nvPr/>
        </p:nvSpPr>
        <p:spPr>
          <a:xfrm>
            <a:off x="555840" y="3417480"/>
            <a:ext cx="3603960" cy="100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00000"/>
                </a:solidFill>
                <a:latin typeface="Marianne"/>
                <a:ea typeface="DejaVu Sans"/>
              </a:rPr>
              <a:t>Votre alerte sera prise en compte par l’équipe ressource dans le cadre du protocole Phare.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ZoneTexte 8"/>
          <p:cNvSpPr/>
          <p:nvPr/>
        </p:nvSpPr>
        <p:spPr>
          <a:xfrm>
            <a:off x="555840" y="4275000"/>
            <a:ext cx="4056480" cy="100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fr-FR" sz="1400" spc="-1" strike="noStrike">
                <a:solidFill>
                  <a:srgbClr val="0eb09d"/>
                </a:solidFill>
                <a:latin typeface="Marianne"/>
                <a:ea typeface="DejaVu Sans"/>
              </a:rPr>
              <a:t>N’hésitez pas à encourager </a:t>
            </a:r>
            <a:br>
              <a:rPr sz="1400"/>
            </a:br>
            <a:r>
              <a:rPr b="1" lang="fr-FR" sz="1400" spc="-1" strike="noStrike">
                <a:solidFill>
                  <a:srgbClr val="0eb09d"/>
                </a:solidFill>
                <a:latin typeface="Marianne"/>
                <a:ea typeface="DejaVu Sans"/>
              </a:rPr>
              <a:t>votre enfant à parler avec vous</a:t>
            </a:r>
            <a:br>
              <a:rPr sz="1400"/>
            </a:br>
            <a:r>
              <a:rPr b="1" lang="fr-FR" sz="1400" spc="-1" strike="noStrike">
                <a:solidFill>
                  <a:srgbClr val="0eb09d"/>
                </a:solidFill>
                <a:latin typeface="Marianne"/>
                <a:ea typeface="DejaVu Sans"/>
              </a:rPr>
              <a:t>de sa vie dans l’établissement.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0" name="Image 11" descr=""/>
          <p:cNvPicPr/>
          <p:nvPr/>
        </p:nvPicPr>
        <p:blipFill>
          <a:blip r:embed="rId3"/>
          <a:stretch/>
        </p:blipFill>
        <p:spPr>
          <a:xfrm>
            <a:off x="7622280" y="2854080"/>
            <a:ext cx="1972800" cy="1591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Espace réservé du texte 9"/>
          <p:cNvSpPr/>
          <p:nvPr/>
        </p:nvSpPr>
        <p:spPr>
          <a:xfrm>
            <a:off x="4930560" y="594360"/>
            <a:ext cx="4827600" cy="473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50400" rIns="50400" tIns="25200" bIns="25200" anchor="t">
            <a:normAutofit fontScale="82000"/>
          </a:bodyPr>
          <a:p>
            <a:pPr>
              <a:lnSpc>
                <a:spcPts val="5292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FR" sz="24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Un parcours pour vous former</a:t>
            </a:r>
            <a:br>
              <a:rPr sz="2400"/>
            </a:br>
            <a:r>
              <a:rPr b="1" lang="fr-FR" sz="2400" spc="-1" strike="noStrike">
                <a:solidFill>
                  <a:srgbClr val="0eb09d"/>
                </a:solidFill>
                <a:latin typeface="Marianne ExtraBold"/>
                <a:ea typeface="DejaVu Sans"/>
              </a:rPr>
              <a:t>avec le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fr-FR" sz="17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7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1700" spc="-1" strike="noStrike" u="sng">
                <a:solidFill>
                  <a:srgbClr val="000000"/>
                </a:solidFill>
                <a:uFillTx/>
                <a:latin typeface="Marianne"/>
                <a:ea typeface="Arial"/>
                <a:hlinkClick r:id="rId1"/>
              </a:rPr>
              <a:t>nah-familles.cned.fr</a:t>
            </a:r>
            <a:r>
              <a:rPr b="1" lang="fr-FR" sz="1700" spc="-1" strike="noStrike">
                <a:solidFill>
                  <a:srgbClr val="0eb09d"/>
                </a:solidFill>
                <a:latin typeface="Marianne"/>
                <a:ea typeface="Arial"/>
              </a:rPr>
              <a:t>  </a:t>
            </a:r>
            <a:endParaRPr b="0" lang="fr-FR" sz="17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7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17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ct val="100000"/>
              </a:lnSpc>
              <a:tabLst>
                <a:tab algn="l" pos="0"/>
              </a:tabLst>
            </a:pPr>
            <a:r>
              <a:rPr b="1" lang="fr-FR" sz="1700" spc="-1" strike="noStrike">
                <a:solidFill>
                  <a:srgbClr val="0eb09d"/>
                </a:solidFill>
                <a:latin typeface="Marianne"/>
                <a:ea typeface="Arial"/>
              </a:rPr>
              <a:t>1 - Comprendre le phénomène de harcèlement entre élèves</a:t>
            </a:r>
            <a:br>
              <a:rPr sz="1700"/>
            </a:br>
            <a:endParaRPr b="0" lang="fr-FR" sz="17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ct val="100000"/>
              </a:lnSpc>
              <a:tabLst>
                <a:tab algn="l" pos="0"/>
              </a:tabLst>
            </a:pPr>
            <a:r>
              <a:rPr b="1" lang="fr-FR" sz="1700" spc="-1" strike="noStrike">
                <a:solidFill>
                  <a:srgbClr val="0eb09d"/>
                </a:solidFill>
                <a:latin typeface="Marianne"/>
                <a:ea typeface="Arial"/>
              </a:rPr>
              <a:t>2 - Comment prévenir le harcèlement à l’école ?</a:t>
            </a:r>
            <a:br>
              <a:rPr sz="1700"/>
            </a:br>
            <a:endParaRPr b="0" lang="fr-FR" sz="17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ct val="100000"/>
              </a:lnSpc>
              <a:tabLst>
                <a:tab algn="l" pos="0"/>
              </a:tabLst>
            </a:pPr>
            <a:r>
              <a:rPr b="1" lang="fr-FR" sz="1700" spc="-1" strike="noStrike">
                <a:solidFill>
                  <a:srgbClr val="0eb09d"/>
                </a:solidFill>
                <a:latin typeface="Marianne"/>
                <a:ea typeface="Arial"/>
              </a:rPr>
              <a:t>3 - Comment repérer les signaux faibles et signaler des faits de harcèlement ?</a:t>
            </a:r>
            <a:br>
              <a:rPr sz="1700"/>
            </a:br>
            <a:endParaRPr b="0" lang="fr-FR" sz="17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ct val="100000"/>
              </a:lnSpc>
              <a:tabLst>
                <a:tab algn="l" pos="0"/>
              </a:tabLst>
            </a:pPr>
            <a:r>
              <a:rPr b="1" lang="fr-FR" sz="1700" spc="-1" strike="noStrike">
                <a:solidFill>
                  <a:srgbClr val="0eb09d"/>
                </a:solidFill>
                <a:latin typeface="Marianne"/>
                <a:ea typeface="Arial"/>
              </a:rPr>
              <a:t>4 - Comment faire cesser le harcèlement ?</a:t>
            </a:r>
            <a:endParaRPr b="0" lang="fr-FR" sz="17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 algn="ctr">
              <a:lnSpc>
                <a:spcPct val="100000"/>
              </a:lnSpc>
              <a:tabLst>
                <a:tab algn="l" pos="0"/>
              </a:tabLst>
            </a:pPr>
            <a:endParaRPr b="0" lang="fr-FR" sz="17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ct val="100000"/>
              </a:lnSpc>
              <a:tabLst>
                <a:tab algn="l" pos="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ts val="5292"/>
              </a:lnSpc>
              <a:spcBef>
                <a:spcPts val="479"/>
              </a:spcBef>
              <a:tabLst>
                <a:tab algn="l" pos="0"/>
              </a:tabLst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 algn="ctr">
              <a:lnSpc>
                <a:spcPts val="5292"/>
              </a:lnSpc>
              <a:spcBef>
                <a:spcPts val="479"/>
              </a:spcBef>
              <a:tabLst>
                <a:tab algn="l" pos="0"/>
              </a:tabLst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 algn="ctr">
              <a:lnSpc>
                <a:spcPts val="5292"/>
              </a:lnSpc>
              <a:spcBef>
                <a:spcPts val="479"/>
              </a:spcBef>
              <a:tabLst>
                <a:tab algn="l" pos="0"/>
              </a:tabLst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37240" indent="-23724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2" name="Image 5" descr=""/>
          <p:cNvPicPr/>
          <p:nvPr/>
        </p:nvPicPr>
        <p:blipFill>
          <a:blip r:embed="rId2"/>
          <a:stretch/>
        </p:blipFill>
        <p:spPr>
          <a:xfrm>
            <a:off x="5951520" y="1330920"/>
            <a:ext cx="1479240" cy="1113120"/>
          </a:xfrm>
          <a:prstGeom prst="rect">
            <a:avLst/>
          </a:prstGeom>
          <a:ln w="0">
            <a:noFill/>
          </a:ln>
        </p:spPr>
      </p:pic>
      <p:sp>
        <p:nvSpPr>
          <p:cNvPr id="223" name="Rectangle 4"/>
          <p:cNvSpPr/>
          <p:nvPr/>
        </p:nvSpPr>
        <p:spPr>
          <a:xfrm>
            <a:off x="175320" y="5331960"/>
            <a:ext cx="1008000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fr-FR" sz="1600" spc="-1" strike="noStrike">
                <a:solidFill>
                  <a:srgbClr val="000000"/>
                </a:solidFill>
                <a:latin typeface="Marianne"/>
                <a:ea typeface="Arial"/>
              </a:rPr>
              <a:t>Pour en savoir plus</a:t>
            </a:r>
            <a:r>
              <a:rPr b="1" lang="fr-FR" sz="1600" spc="-1" strike="noStrike">
                <a:solidFill>
                  <a:srgbClr val="000000"/>
                </a:solidFill>
                <a:latin typeface="Marianne"/>
                <a:ea typeface="Arial"/>
              </a:rPr>
              <a:t>: www.education.gouv.fr/nonauharcelement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4" name="Image 2" descr=""/>
          <p:cNvPicPr/>
          <p:nvPr/>
        </p:nvPicPr>
        <p:blipFill>
          <a:blip r:embed="rId3"/>
          <a:stretch/>
        </p:blipFill>
        <p:spPr>
          <a:xfrm>
            <a:off x="321480" y="842400"/>
            <a:ext cx="4133160" cy="1142280"/>
          </a:xfrm>
          <a:prstGeom prst="rect">
            <a:avLst/>
          </a:prstGeom>
          <a:ln w="0">
            <a:noFill/>
          </a:ln>
        </p:spPr>
      </p:pic>
      <p:pic>
        <p:nvPicPr>
          <p:cNvPr id="225" name="Image 7" descr=""/>
          <p:cNvPicPr/>
          <p:nvPr/>
        </p:nvPicPr>
        <p:blipFill>
          <a:blip r:embed="rId4"/>
          <a:stretch/>
        </p:blipFill>
        <p:spPr>
          <a:xfrm>
            <a:off x="1559880" y="2090160"/>
            <a:ext cx="2840760" cy="1909800"/>
          </a:xfrm>
          <a:prstGeom prst="rect">
            <a:avLst/>
          </a:prstGeom>
          <a:ln cap="rnd" w="190500">
            <a:solidFill>
              <a:srgbClr val="ffffff"/>
            </a:solidFill>
            <a:round/>
          </a:ln>
          <a:effectLst>
            <a:outerShdw algn="tl" blurRad="50040" rotWithShape="0">
              <a:srgbClr val="000000">
                <a:alpha val="41000"/>
              </a:srgbClr>
            </a:outerShdw>
          </a:effectLst>
          <a:scene3d>
            <a:camera prst="orthographicFront"/>
            <a:lightRig dir="t" rig="twoP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6" name="Image 8" descr=""/>
          <p:cNvPicPr/>
          <p:nvPr/>
        </p:nvPicPr>
        <p:blipFill>
          <a:blip r:embed="rId5"/>
          <a:stretch/>
        </p:blipFill>
        <p:spPr>
          <a:xfrm>
            <a:off x="300600" y="3097800"/>
            <a:ext cx="2837880" cy="2014560"/>
          </a:xfrm>
          <a:prstGeom prst="rect">
            <a:avLst/>
          </a:prstGeom>
          <a:ln cap="rnd" w="190500">
            <a:solidFill>
              <a:srgbClr val="ffffff"/>
            </a:solidFill>
            <a:round/>
          </a:ln>
          <a:effectLst>
            <a:outerShdw algn="tl" blurRad="50040" rotWithShape="0">
              <a:srgbClr val="000000">
                <a:alpha val="41000"/>
              </a:srgbClr>
            </a:outerShdw>
          </a:effectLst>
          <a:scene3d>
            <a:camera prst="orthographicFront"/>
            <a:lightRig dir="t" rig="twoP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20230628_séminaire du 29 juin 2023_MATIN_versionDELCOM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20230628_séminaire du 29 juin 2023_MATIN_versionDELCOM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20230628_séminaire du 29 juin 2023_MATIN_versionDELCOM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20230628_séminaire du 29 juin 2023_MATIN_versionDELCOM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20230628_séminaire du 29 juin 2023_MATIN_versionDELCOM</Template>
  <TotalTime>820</TotalTime>
  <Application>LibreOffice/7.4.7.2$Windows_X86_64 LibreOffice_project/723314e595e8007d3cf785c16538505a1c878ca5</Application>
  <AppVersion>15.0000</AppVersion>
  <Words>1150</Words>
  <Paragraphs>121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JEAN-PIERRE FELIX</dc:creator>
  <dc:description/>
  <dc:language>fr-FR</dc:language>
  <cp:lastModifiedBy/>
  <dcterms:modified xsi:type="dcterms:W3CDTF">2025-11-04T22:05:28Z</dcterms:modified>
  <cp:revision>132</cp:revision>
  <dc:subject/>
  <dc:title>Le harcèlement c’est quoi ?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7</vt:i4>
  </property>
  <property fmtid="{D5CDD505-2E9C-101B-9397-08002B2CF9AE}" pid="3" name="PresentationFormat">
    <vt:lpwstr>Personnalisé</vt:lpwstr>
  </property>
  <property fmtid="{D5CDD505-2E9C-101B-9397-08002B2CF9AE}" pid="4" name="Slides">
    <vt:i4>9</vt:i4>
  </property>
</Properties>
</file>