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1"/>
  </p:notesMasterIdLst>
  <p:handoutMasterIdLst>
    <p:handoutMasterId r:id="rId32"/>
  </p:handoutMasterIdLst>
  <p:sldIdLst>
    <p:sldId id="468" r:id="rId2"/>
    <p:sldId id="439" r:id="rId3"/>
    <p:sldId id="442" r:id="rId4"/>
    <p:sldId id="440" r:id="rId5"/>
    <p:sldId id="441" r:id="rId6"/>
    <p:sldId id="458" r:id="rId7"/>
    <p:sldId id="459" r:id="rId8"/>
    <p:sldId id="436" r:id="rId9"/>
    <p:sldId id="457" r:id="rId10"/>
    <p:sldId id="438" r:id="rId11"/>
    <p:sldId id="415" r:id="rId12"/>
    <p:sldId id="420" r:id="rId13"/>
    <p:sldId id="418" r:id="rId14"/>
    <p:sldId id="421" r:id="rId15"/>
    <p:sldId id="422" r:id="rId16"/>
    <p:sldId id="424" r:id="rId17"/>
    <p:sldId id="461" r:id="rId18"/>
    <p:sldId id="456" r:id="rId19"/>
    <p:sldId id="425" r:id="rId20"/>
    <p:sldId id="450" r:id="rId21"/>
    <p:sldId id="466" r:id="rId22"/>
    <p:sldId id="446" r:id="rId23"/>
    <p:sldId id="454" r:id="rId24"/>
    <p:sldId id="447" r:id="rId25"/>
    <p:sldId id="427" r:id="rId26"/>
    <p:sldId id="451" r:id="rId27"/>
    <p:sldId id="452" r:id="rId28"/>
    <p:sldId id="434" r:id="rId29"/>
    <p:sldId id="435" r:id="rId30"/>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468"/>
            <p14:sldId id="439"/>
            <p14:sldId id="442"/>
            <p14:sldId id="440"/>
            <p14:sldId id="441"/>
            <p14:sldId id="458"/>
            <p14:sldId id="459"/>
            <p14:sldId id="436"/>
            <p14:sldId id="457"/>
            <p14:sldId id="438"/>
            <p14:sldId id="415"/>
            <p14:sldId id="420"/>
            <p14:sldId id="418"/>
            <p14:sldId id="421"/>
            <p14:sldId id="422"/>
            <p14:sldId id="424"/>
            <p14:sldId id="461"/>
            <p14:sldId id="456"/>
            <p14:sldId id="425"/>
            <p14:sldId id="450"/>
            <p14:sldId id="466"/>
            <p14:sldId id="446"/>
            <p14:sldId id="454"/>
            <p14:sldId id="447"/>
            <p14:sldId id="427"/>
            <p14:sldId id="451"/>
            <p14:sldId id="452"/>
            <p14:sldId id="434"/>
            <p14:sldId id="435"/>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000091"/>
    <a:srgbClr val="FF9575"/>
    <a:srgbClr val="A558A0"/>
    <a:srgbClr val="ED7454"/>
    <a:srgbClr val="CE614A"/>
    <a:srgbClr val="F29885"/>
    <a:srgbClr val="34CB6A"/>
    <a:srgbClr val="CE7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85219" autoAdjust="0"/>
  </p:normalViewPr>
  <p:slideViewPr>
    <p:cSldViewPr snapToGrid="0">
      <p:cViewPr varScale="1">
        <p:scale>
          <a:sx n="129" d="100"/>
          <a:sy n="129" d="100"/>
        </p:scale>
        <p:origin x="942" y="12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2970" y="22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F0C479D-4687-E740-9789-857CF0267E23}" type="datetimeFigureOut">
              <a:rPr lang="fr-FR" smtClean="0"/>
              <a:t>26/05/2025</a:t>
            </a:fld>
            <a:endParaRPr lang="fr-FR" dirty="0"/>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dirty="0"/>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26/05/2025</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253561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solidFill>
                <a:srgbClr val="000091"/>
              </a:solidFill>
              <a:latin typeface="Marianne"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397157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l’image est décalée</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152840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23304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28706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Marianne"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23</a:t>
            </a:fld>
            <a:endParaRPr lang="fr-FR" dirty="0"/>
          </a:p>
        </p:txBody>
      </p:sp>
    </p:spTree>
    <p:extLst>
      <p:ext uri="{BB962C8B-B14F-4D97-AF65-F5344CB8AC3E}">
        <p14:creationId xmlns:p14="http://schemas.microsoft.com/office/powerpoint/2010/main" val="110358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25</a:t>
            </a:fld>
            <a:endParaRPr lang="fr-FR" dirty="0"/>
          </a:p>
        </p:txBody>
      </p:sp>
    </p:spTree>
    <p:extLst>
      <p:ext uri="{BB962C8B-B14F-4D97-AF65-F5344CB8AC3E}">
        <p14:creationId xmlns:p14="http://schemas.microsoft.com/office/powerpoint/2010/main" val="411931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28</a:t>
            </a:fld>
            <a:endParaRPr lang="fr-FR" dirty="0"/>
          </a:p>
        </p:txBody>
      </p:sp>
    </p:spTree>
    <p:extLst>
      <p:ext uri="{BB962C8B-B14F-4D97-AF65-F5344CB8AC3E}">
        <p14:creationId xmlns:p14="http://schemas.microsoft.com/office/powerpoint/2010/main" val="3774644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400">
                <a:solidFill>
                  <a:srgbClr val="000091"/>
                </a:solidFill>
              </a:defRPr>
            </a:lvl1pPr>
          </a:lstStyle>
          <a:p>
            <a:fld id="{733122C9-A0B9-462F-8757-0847AD287B63}" type="slidenum">
              <a:rPr lang="fr-FR" smtClean="0"/>
              <a:pPr/>
              <a:t>‹N°›</a:t>
            </a:fld>
            <a:endParaRPr lang="fr-FR" dirty="0"/>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ftr="0" dt="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www.parcoursup.gouv.fr/sites/default/files/database/documents/2025-05/liste-d-attente-et-internat-714.pdf" TargetMode="External"/><Relationship Id="rId4" Type="http://schemas.openxmlformats.org/officeDocument/2006/relationships/hyperlink" Target="https://www.youtube.com/watch?v=QRidOhHld8E&amp;t=19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parcoursup.gouv.fr/" TargetMode="External"/><Relationship Id="rId2" Type="http://schemas.openxmlformats.org/officeDocument/2006/relationships/hyperlink" Target="https://labonnealternance.pole-emploi.fr/"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parcoursup.gouv.fr/"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G-UOCTp_bVI&amp;t=7s" TargetMode="External"/><Relationship Id="rId3" Type="http://schemas.openxmlformats.org/officeDocument/2006/relationships/hyperlink" Target="https://www.parcoursup.gouv.fr/candidater-sur-parcoursup/nos-conseils-pour-la-phase-d-admission-3450" TargetMode="External"/><Relationship Id="rId7" Type="http://schemas.openxmlformats.org/officeDocument/2006/relationships/hyperlink" Target="https://youtu.be/QzklhIQMBlg?si=AQl8gVuhORLSinia"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parcoursup.gouv.fr/outils-et-ressources#h2-5" TargetMode="External"/><Relationship Id="rId5" Type="http://schemas.openxmlformats.org/officeDocument/2006/relationships/hyperlink" Target="https://www.parcoursup.gouv.fr/candidater-sur-parcoursup/comment-classer-vos-voeux-en-attente-3474" TargetMode="External"/><Relationship Id="rId10" Type="http://schemas.openxmlformats.org/officeDocument/2006/relationships/hyperlink" Target="https://www.parcoursup.fr/index.php?desc=admission" TargetMode="External"/><Relationship Id="rId4" Type="http://schemas.openxmlformats.org/officeDocument/2006/relationships/hyperlink" Target="https://www.parcoursup.gouv.fr/outils-et-ressources" TargetMode="External"/><Relationship Id="rId9" Type="http://schemas.openxmlformats.org/officeDocument/2006/relationships/hyperlink" Target="https://www.parcoursup.fr/"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linktr.ee/parcoursup"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Qe59ve-oA6w" TargetMode="External"/><Relationship Id="rId2" Type="http://schemas.openxmlformats.org/officeDocument/2006/relationships/hyperlink" Target="https://www.youtube.com/watch?v=ZASWqZEST5Q"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parcoursup.gouv.fr/"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e la date 2"/>
          <p:cNvSpPr>
            <a:spLocks noGrp="1"/>
          </p:cNvSpPr>
          <p:nvPr>
            <p:ph type="dt" sz="half" idx="4294967295"/>
          </p:nvPr>
        </p:nvSpPr>
        <p:spPr/>
        <p:txBody>
          <a:bodyPr/>
          <a:lstStyle/>
          <a:p>
            <a:pPr algn="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a:t>
            </a:fld>
            <a:endParaRPr lang="fr-FR" dirty="0"/>
          </a:p>
        </p:txBody>
      </p:sp>
      <p:sp>
        <p:nvSpPr>
          <p:cNvPr id="5" name="Espace réservé du texte 4"/>
          <p:cNvSpPr>
            <a:spLocks noGrp="1"/>
          </p:cNvSpPr>
          <p:nvPr>
            <p:ph type="body" sz="quarter" idx="13"/>
          </p:nvPr>
        </p:nvSpPr>
        <p:spPr/>
        <p:txBody>
          <a:bodyPr/>
          <a:lstStyle/>
          <a:p>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7162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10</a:t>
            </a:fld>
            <a:endParaRPr lang="fr-FR" dirty="0"/>
          </a:p>
        </p:txBody>
      </p:sp>
      <p:sp>
        <p:nvSpPr>
          <p:cNvPr id="8" name="Rectangle 7"/>
          <p:cNvSpPr/>
          <p:nvPr/>
        </p:nvSpPr>
        <p:spPr>
          <a:xfrm>
            <a:off x="3274976" y="228864"/>
            <a:ext cx="5437844" cy="338554"/>
          </a:xfrm>
          <a:prstGeom prst="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Les dates clés de la phase d’admission principale</a:t>
            </a:r>
          </a:p>
        </p:txBody>
      </p:sp>
      <p:pic>
        <p:nvPicPr>
          <p:cNvPr id="5" name="Image 4">
            <a:extLst>
              <a:ext uri="{FF2B5EF4-FFF2-40B4-BE49-F238E27FC236}">
                <a16:creationId xmlns:a16="http://schemas.microsoft.com/office/drawing/2014/main" id="{22A72721-8281-45F3-837A-6A98C7D8B8FD}"/>
              </a:ext>
            </a:extLst>
          </p:cNvPr>
          <p:cNvPicPr>
            <a:picLocks noChangeAspect="1"/>
          </p:cNvPicPr>
          <p:nvPr/>
        </p:nvPicPr>
        <p:blipFill>
          <a:blip r:embed="rId2"/>
          <a:stretch>
            <a:fillRect/>
          </a:stretch>
        </p:blipFill>
        <p:spPr>
          <a:xfrm>
            <a:off x="561975" y="965254"/>
            <a:ext cx="8020050" cy="3600450"/>
          </a:xfrm>
          <a:prstGeom prst="rect">
            <a:avLst/>
          </a:prstGeom>
        </p:spPr>
      </p:pic>
    </p:spTree>
    <p:extLst>
      <p:ext uri="{BB962C8B-B14F-4D97-AF65-F5344CB8AC3E}">
        <p14:creationId xmlns:p14="http://schemas.microsoft.com/office/powerpoint/2010/main" val="691592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u texte 2"/>
          <p:cNvSpPr txBox="1">
            <a:spLocks/>
          </p:cNvSpPr>
          <p:nvPr/>
        </p:nvSpPr>
        <p:spPr>
          <a:xfrm>
            <a:off x="239208" y="578390"/>
            <a:ext cx="7412876" cy="785535"/>
          </a:xfrm>
          <a:prstGeom prst="rect">
            <a:avLst/>
          </a:prstGeom>
        </p:spPr>
        <p:txBody>
          <a:bodyPr vert="horz" lIns="121920" tIns="60960" rIns="121920" bIns="6096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None/>
              <a:defRPr/>
            </a:pPr>
            <a:endParaRPr lang="fr-FR" sz="1867" b="1" dirty="0">
              <a:solidFill>
                <a:srgbClr val="000091"/>
              </a:solidFill>
              <a:latin typeface="Calibri"/>
            </a:endParaRPr>
          </a:p>
          <a:p>
            <a:pPr marL="237061" indent="-237061" defTabSz="609585">
              <a:defRPr/>
            </a:pPr>
            <a:r>
              <a:rPr lang="fr-FR" sz="1867" b="1" dirty="0">
                <a:solidFill>
                  <a:srgbClr val="000091"/>
                </a:solidFill>
                <a:latin typeface="Calibri"/>
              </a:rPr>
              <a:t>Formations sélectives (BTS, BUT, classe prépa, IFSI, écoles, …) </a:t>
            </a:r>
            <a:endParaRPr lang="fr-FR" sz="1867" dirty="0">
              <a:solidFill>
                <a:srgbClr val="000091"/>
              </a:solidFill>
              <a:latin typeface="Calibri"/>
            </a:endParaRPr>
          </a:p>
          <a:p>
            <a:pPr marL="0" indent="0" defTabSz="609585">
              <a:buNone/>
              <a:defRPr/>
            </a:pPr>
            <a:endParaRPr lang="fr-FR" sz="1400" b="1" dirty="0">
              <a:solidFill>
                <a:srgbClr val="000091"/>
              </a:solidFill>
              <a:latin typeface="Calibri"/>
            </a:endParaRPr>
          </a:p>
          <a:p>
            <a:pPr marL="237061" indent="-237061" defTabSz="609585">
              <a:defRPr/>
            </a:pPr>
            <a:endParaRPr lang="fr-FR" sz="1400" b="1" dirty="0">
              <a:solidFill>
                <a:srgbClr val="000091"/>
              </a:solidFill>
              <a:latin typeface="Calibri"/>
            </a:endParaRPr>
          </a:p>
          <a:p>
            <a:pPr marL="237061" indent="-237061" defTabSz="609585">
              <a:defRPr/>
            </a:pPr>
            <a:endParaRPr lang="fr-FR" sz="1400" dirty="0">
              <a:solidFill>
                <a:srgbClr val="000091"/>
              </a:solidFill>
              <a:latin typeface="Calibri"/>
            </a:endParaRPr>
          </a:p>
          <a:p>
            <a:pPr marL="237061" indent="-237061" defTabSz="609585">
              <a:defRPr/>
            </a:pPr>
            <a:endParaRPr lang="fr-FR" sz="1400" dirty="0">
              <a:solidFill>
                <a:srgbClr val="000091"/>
              </a:solidFill>
              <a:latin typeface="Calibri"/>
            </a:endParaRPr>
          </a:p>
        </p:txBody>
      </p:sp>
      <p:sp>
        <p:nvSpPr>
          <p:cNvPr id="74" name="Rectangle à coins arrondis 73"/>
          <p:cNvSpPr/>
          <p:nvPr/>
        </p:nvSpPr>
        <p:spPr>
          <a:xfrm>
            <a:off x="239208" y="1438162"/>
            <a:ext cx="2762409" cy="582891"/>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prstClr val="white"/>
                </a:solidFill>
                <a:latin typeface="Marianne" panose="02000000000000000000" pitchFamily="2" charset="0"/>
              </a:rPr>
              <a:t>OUI (proposition d’admission)</a:t>
            </a:r>
          </a:p>
        </p:txBody>
      </p:sp>
      <p:sp>
        <p:nvSpPr>
          <p:cNvPr id="75" name="Rectangle à coins arrondis 74"/>
          <p:cNvSpPr/>
          <p:nvPr/>
        </p:nvSpPr>
        <p:spPr>
          <a:xfrm>
            <a:off x="239208" y="2571762"/>
            <a:ext cx="2762409" cy="508885"/>
          </a:xfrm>
          <a:prstGeom prst="roundRect">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prstClr val="white"/>
                </a:solidFill>
                <a:latin typeface="Marianne" panose="02000000000000000000" pitchFamily="2" charset="0"/>
              </a:rPr>
              <a:t>En attente d’une place</a:t>
            </a:r>
          </a:p>
        </p:txBody>
      </p:sp>
      <p:sp>
        <p:nvSpPr>
          <p:cNvPr id="77" name="Flèche droite 76"/>
          <p:cNvSpPr/>
          <p:nvPr/>
        </p:nvSpPr>
        <p:spPr>
          <a:xfrm>
            <a:off x="3248548" y="1469684"/>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78" name="Rectangle à coins arrondis 77"/>
          <p:cNvSpPr/>
          <p:nvPr/>
        </p:nvSpPr>
        <p:spPr>
          <a:xfrm>
            <a:off x="4466408" y="1363925"/>
            <a:ext cx="4328675" cy="658350"/>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candidat accepte la proposition ou y renonce avant la date limite indiquée </a:t>
            </a:r>
          </a:p>
        </p:txBody>
      </p:sp>
      <p:sp>
        <p:nvSpPr>
          <p:cNvPr id="79" name="Rectangle à coins arrondis 78"/>
          <p:cNvSpPr/>
          <p:nvPr/>
        </p:nvSpPr>
        <p:spPr>
          <a:xfrm>
            <a:off x="239208" y="3764957"/>
            <a:ext cx="2762409" cy="520814"/>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srgbClr val="3D566E"/>
                </a:solidFill>
                <a:latin typeface="Marianne" panose="02000000000000000000" pitchFamily="2" charset="0"/>
              </a:rPr>
              <a:t>Non</a:t>
            </a:r>
          </a:p>
        </p:txBody>
      </p:sp>
      <p:sp>
        <p:nvSpPr>
          <p:cNvPr id="81" name="Flèche droite 80"/>
          <p:cNvSpPr/>
          <p:nvPr/>
        </p:nvSpPr>
        <p:spPr>
          <a:xfrm>
            <a:off x="3264820" y="2574618"/>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82" name="Rectangle à coins arrondis 81"/>
          <p:cNvSpPr/>
          <p:nvPr/>
        </p:nvSpPr>
        <p:spPr>
          <a:xfrm>
            <a:off x="4466409" y="2203168"/>
            <a:ext cx="4328674" cy="1201993"/>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vœu en attente est maintenu d’office. Lorsque le candidat accepte une proposition, la plateforme lui demande d’indiquer les vœux en attente qu’il souhaite conserver</a:t>
            </a:r>
          </a:p>
        </p:txBody>
      </p:sp>
      <p:sp>
        <p:nvSpPr>
          <p:cNvPr id="95" name="Flèche droite 94"/>
          <p:cNvSpPr/>
          <p:nvPr/>
        </p:nvSpPr>
        <p:spPr>
          <a:xfrm>
            <a:off x="3248548" y="3791610"/>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96" name="Rectangle à coins arrondis 95"/>
          <p:cNvSpPr/>
          <p:nvPr/>
        </p:nvSpPr>
        <p:spPr>
          <a:xfrm>
            <a:off x="4466408" y="3538332"/>
            <a:ext cx="4328675" cy="1008200"/>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candidat peut demander à la formation les raisons de cette décision</a:t>
            </a:r>
          </a:p>
          <a:p>
            <a:pPr algn="just" defTabSz="609585">
              <a:defRPr/>
            </a:pPr>
            <a:r>
              <a:rPr lang="fr-FR" sz="1600" b="1" kern="0" dirty="0">
                <a:solidFill>
                  <a:schemeClr val="bg1"/>
                </a:solidFill>
                <a:latin typeface="Marianne" panose="02000000000000000000" pitchFamily="2" charset="0"/>
              </a:rPr>
              <a:t>La marche à suivre est explicitée dans son dossier, en face du vœu  </a:t>
            </a:r>
          </a:p>
        </p:txBody>
      </p:sp>
      <p:sp>
        <p:nvSpPr>
          <p:cNvPr id="98" name="Rectangle 97"/>
          <p:cNvSpPr/>
          <p:nvPr/>
        </p:nvSpPr>
        <p:spPr>
          <a:xfrm>
            <a:off x="3348677" y="204581"/>
            <a:ext cx="5417659" cy="369332"/>
          </a:xfrm>
          <a:prstGeom prst="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Quelles réponses de la part des formations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z="1600" smtClean="0">
                <a:latin typeface="Marianne" panose="02000000000000000000" pitchFamily="2" charset="0"/>
              </a:rPr>
              <a:pPr/>
              <a:t>11</a:t>
            </a:fld>
            <a:endParaRPr lang="fr-FR" sz="1600" dirty="0">
              <a:latin typeface="Marianne" panose="02000000000000000000" pitchFamily="2" charset="0"/>
            </a:endParaRPr>
          </a:p>
        </p:txBody>
      </p:sp>
    </p:spTree>
    <p:extLst>
      <p:ext uri="{BB962C8B-B14F-4D97-AF65-F5344CB8AC3E}">
        <p14:creationId xmlns:p14="http://schemas.microsoft.com/office/powerpoint/2010/main" val="52566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z="1600" smtClean="0">
                <a:latin typeface="Marianne" panose="02000000000000000000" pitchFamily="2" charset="0"/>
              </a:rPr>
              <a:pPr/>
              <a:t>12</a:t>
            </a:fld>
            <a:endParaRPr lang="fr-FR" sz="1600" dirty="0">
              <a:latin typeface="Marianne" panose="02000000000000000000" pitchFamily="2" charset="0"/>
            </a:endParaRPr>
          </a:p>
        </p:txBody>
      </p:sp>
      <p:sp>
        <p:nvSpPr>
          <p:cNvPr id="7" name="Rectangle à coins arrondis 6"/>
          <p:cNvSpPr/>
          <p:nvPr/>
        </p:nvSpPr>
        <p:spPr>
          <a:xfrm>
            <a:off x="292929" y="1426371"/>
            <a:ext cx="3297202" cy="651030"/>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prstClr val="white"/>
                </a:solidFill>
                <a:latin typeface="Marianne" panose="02000000000000000000" pitchFamily="2" charset="0"/>
              </a:rPr>
              <a:t>OUI (proposition d’admission)</a:t>
            </a:r>
          </a:p>
        </p:txBody>
      </p:sp>
      <p:sp>
        <p:nvSpPr>
          <p:cNvPr id="8" name="Rectangle à coins arrondis 7"/>
          <p:cNvSpPr/>
          <p:nvPr/>
        </p:nvSpPr>
        <p:spPr>
          <a:xfrm>
            <a:off x="292929" y="2413179"/>
            <a:ext cx="3273892" cy="588994"/>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prstClr val="white"/>
                </a:solidFill>
                <a:latin typeface="Marianne" panose="02000000000000000000" pitchFamily="2" charset="0"/>
              </a:rPr>
              <a:t>OUI-SI (*) (proposition d’admission)</a:t>
            </a:r>
          </a:p>
        </p:txBody>
      </p:sp>
      <p:sp>
        <p:nvSpPr>
          <p:cNvPr id="9" name="Flèche droite 8"/>
          <p:cNvSpPr/>
          <p:nvPr/>
        </p:nvSpPr>
        <p:spPr>
          <a:xfrm>
            <a:off x="3694142" y="1588863"/>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0" name="Rectangle à coins arrondis 9"/>
          <p:cNvSpPr/>
          <p:nvPr/>
        </p:nvSpPr>
        <p:spPr>
          <a:xfrm>
            <a:off x="292929" y="3479480"/>
            <a:ext cx="3297202" cy="709247"/>
          </a:xfrm>
          <a:prstGeom prst="roundRect">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prstClr val="white"/>
                </a:solidFill>
                <a:latin typeface="Marianne" panose="02000000000000000000" pitchFamily="2" charset="0"/>
              </a:rPr>
              <a:t>En attente d’une place</a:t>
            </a:r>
          </a:p>
        </p:txBody>
      </p:sp>
      <p:sp>
        <p:nvSpPr>
          <p:cNvPr id="11" name="Flèche droite 10"/>
          <p:cNvSpPr/>
          <p:nvPr/>
        </p:nvSpPr>
        <p:spPr>
          <a:xfrm>
            <a:off x="3679048" y="2510057"/>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2" name="Flèche droite 11"/>
          <p:cNvSpPr/>
          <p:nvPr/>
        </p:nvSpPr>
        <p:spPr>
          <a:xfrm>
            <a:off x="3705797" y="3639540"/>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3" name="Rectangle à coins arrondis 12"/>
          <p:cNvSpPr/>
          <p:nvPr/>
        </p:nvSpPr>
        <p:spPr>
          <a:xfrm>
            <a:off x="4716814" y="1329076"/>
            <a:ext cx="3830942" cy="741699"/>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candidat accepte la proposition ou y renonce avant la date limite indiquée</a:t>
            </a:r>
            <a:r>
              <a:rPr lang="fr-FR" sz="1600" b="1" kern="0" dirty="0">
                <a:solidFill>
                  <a:srgbClr val="000091"/>
                </a:solidFill>
                <a:latin typeface="Marianne" panose="02000000000000000000" pitchFamily="2" charset="0"/>
              </a:rPr>
              <a:t> </a:t>
            </a:r>
          </a:p>
        </p:txBody>
      </p:sp>
      <p:sp>
        <p:nvSpPr>
          <p:cNvPr id="14" name="Rectangle à coins arrondis 13"/>
          <p:cNvSpPr/>
          <p:nvPr/>
        </p:nvSpPr>
        <p:spPr>
          <a:xfrm>
            <a:off x="4686624" y="3151369"/>
            <a:ext cx="3861131" cy="1490969"/>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Ce vœu en attente est maintenu d’office. Lorsque le candidat accepte une proposition, la plateforme lui demande d’indiquer les vœux en attente qu’il souhaite conserver </a:t>
            </a:r>
          </a:p>
        </p:txBody>
      </p:sp>
      <p:sp>
        <p:nvSpPr>
          <p:cNvPr id="15" name="Rectangle à coins arrondis 14"/>
          <p:cNvSpPr/>
          <p:nvPr/>
        </p:nvSpPr>
        <p:spPr>
          <a:xfrm>
            <a:off x="4686624" y="2254155"/>
            <a:ext cx="3861131" cy="741699"/>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candidat accepte la proposition ou y renonce avant la date limite indiquée </a:t>
            </a:r>
          </a:p>
        </p:txBody>
      </p:sp>
      <p:sp>
        <p:nvSpPr>
          <p:cNvPr id="16" name="Espace réservé du texte 2"/>
          <p:cNvSpPr txBox="1">
            <a:spLocks/>
          </p:cNvSpPr>
          <p:nvPr/>
        </p:nvSpPr>
        <p:spPr>
          <a:xfrm>
            <a:off x="352309" y="807467"/>
            <a:ext cx="8414027" cy="450230"/>
          </a:xfrm>
          <a:prstGeom prst="rect">
            <a:avLst/>
          </a:prstGeom>
        </p:spPr>
        <p:txBody>
          <a:bodyPr vert="horz" lIns="121920" tIns="60960" rIns="121920" bIns="6096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67" b="1" dirty="0">
                <a:solidFill>
                  <a:srgbClr val="000091"/>
                </a:solidFill>
                <a:latin typeface="Marianne" panose="02000000000000000000" pitchFamily="2" charset="0"/>
              </a:rPr>
              <a:t>Formations non sélectives (licences, PPPE, PASS) </a:t>
            </a:r>
            <a:endParaRPr lang="fr-FR" sz="2400" dirty="0">
              <a:solidFill>
                <a:srgbClr val="000091"/>
              </a:solidFill>
              <a:latin typeface="Marianne" panose="02000000000000000000" pitchFamily="2" charset="0"/>
            </a:endParaRPr>
          </a:p>
          <a:p>
            <a:endParaRPr lang="fr-FR" sz="2400" dirty="0">
              <a:solidFill>
                <a:srgbClr val="000091"/>
              </a:solidFill>
              <a:latin typeface="Marianne" panose="02000000000000000000" pitchFamily="2" charset="0"/>
            </a:endParaRPr>
          </a:p>
        </p:txBody>
      </p:sp>
      <p:sp>
        <p:nvSpPr>
          <p:cNvPr id="17" name="Rectangle 16"/>
          <p:cNvSpPr/>
          <p:nvPr/>
        </p:nvSpPr>
        <p:spPr>
          <a:xfrm>
            <a:off x="3556833" y="231146"/>
            <a:ext cx="5209503" cy="369332"/>
          </a:xfrm>
          <a:prstGeom prst="rect">
            <a:avLst/>
          </a:prstGeom>
          <a:solidFill>
            <a:srgbClr val="34CB6A"/>
          </a:solidFill>
        </p:spPr>
        <p:txBody>
          <a:bodyPr wrap="square">
            <a:spAutoFit/>
          </a:bodyPr>
          <a:lstStyle/>
          <a:p>
            <a:pPr algn="ctr"/>
            <a:r>
              <a:rPr lang="fr-FR" b="1" dirty="0">
                <a:solidFill>
                  <a:schemeClr val="bg1"/>
                </a:solidFill>
              </a:rPr>
              <a:t>Quelles réponses de la part des formations ?</a:t>
            </a:r>
          </a:p>
        </p:txBody>
      </p:sp>
      <p:sp>
        <p:nvSpPr>
          <p:cNvPr id="18" name="ZoneTexte 17">
            <a:extLst>
              <a:ext uri="{FF2B5EF4-FFF2-40B4-BE49-F238E27FC236}">
                <a16:creationId xmlns:a16="http://schemas.microsoft.com/office/drawing/2014/main" id="{88A936CB-D3D9-44F3-9396-E4142426E89B}"/>
              </a:ext>
            </a:extLst>
          </p:cNvPr>
          <p:cNvSpPr txBox="1"/>
          <p:nvPr/>
        </p:nvSpPr>
        <p:spPr>
          <a:xfrm flipH="1">
            <a:off x="377664" y="4697224"/>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(remise à niveau, tutorat..) </a:t>
            </a:r>
          </a:p>
          <a:p>
            <a:endParaRPr lang="fr-FR" sz="1200" dirty="0"/>
          </a:p>
        </p:txBody>
      </p:sp>
    </p:spTree>
    <p:extLst>
      <p:ext uri="{BB962C8B-B14F-4D97-AF65-F5344CB8AC3E}">
        <p14:creationId xmlns:p14="http://schemas.microsoft.com/office/powerpoint/2010/main" val="1906849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13</a:t>
            </a:fld>
            <a:endParaRPr lang="fr-FR" dirty="0">
              <a:latin typeface="Marianne" panose="02000000000000000000" pitchFamily="2" charset="0"/>
            </a:endParaRPr>
          </a:p>
        </p:txBody>
      </p:sp>
      <p:sp>
        <p:nvSpPr>
          <p:cNvPr id="5" name="Espace réservé du contenu 4"/>
          <p:cNvSpPr>
            <a:spLocks noGrp="1"/>
          </p:cNvSpPr>
          <p:nvPr>
            <p:ph sz="quarter" idx="14"/>
          </p:nvPr>
        </p:nvSpPr>
        <p:spPr>
          <a:xfrm>
            <a:off x="338696" y="942211"/>
            <a:ext cx="8427640" cy="2991260"/>
          </a:xfrm>
        </p:spPr>
        <p:txBody>
          <a:bodyPr/>
          <a:lstStyle/>
          <a:p>
            <a:pPr marL="10583" algn="just">
              <a:buSzTx/>
            </a:pPr>
            <a:r>
              <a:rPr lang="fr-FR" sz="1600" b="1" dirty="0">
                <a:solidFill>
                  <a:srgbClr val="F28E65"/>
                </a:solidFill>
                <a:latin typeface="Marianne" panose="02000000000000000000" pitchFamily="2" charset="0"/>
              </a:rPr>
              <a:t>Les candidats sont alertés, le matin, dès qu’ils reçoivent une proposition d’admission </a:t>
            </a:r>
          </a:p>
          <a:p>
            <a:pPr marL="296333" indent="-285750" algn="just">
              <a:buSzTx/>
              <a:buFont typeface="Arial" panose="020B0604020202020204" pitchFamily="34" charset="0"/>
              <a:buChar char="•"/>
            </a:pPr>
            <a:r>
              <a:rPr lang="fr-FR" sz="1600" b="1" dirty="0">
                <a:solidFill>
                  <a:srgbClr val="F28E65"/>
                </a:solidFill>
                <a:latin typeface="Marianne" panose="02000000000000000000" pitchFamily="2" charset="0"/>
              </a:rPr>
              <a:t>par SMS sur leur téléphone portable</a:t>
            </a:r>
          </a:p>
          <a:p>
            <a:pPr marL="296333" indent="-285750" algn="just">
              <a:buSzTx/>
              <a:buFont typeface="Arial" panose="020B0604020202020204" pitchFamily="34" charset="0"/>
              <a:buChar char="•"/>
            </a:pPr>
            <a:r>
              <a:rPr lang="fr-FR" sz="1600" b="1" dirty="0">
                <a:solidFill>
                  <a:srgbClr val="F28E65"/>
                </a:solidFill>
                <a:latin typeface="Marianne" panose="02000000000000000000" pitchFamily="2" charset="0"/>
              </a:rPr>
              <a:t>par mail dans leur messagerie personnelle </a:t>
            </a:r>
            <a:r>
              <a:rPr lang="fr-FR" sz="1600" dirty="0">
                <a:solidFill>
                  <a:srgbClr val="000091"/>
                </a:solidFill>
                <a:latin typeface="Marianne" panose="02000000000000000000" pitchFamily="2" charset="0"/>
              </a:rPr>
              <a:t>(une adresse mail valide et régulièrement consultée et un numéro de portable ont été demandés au moment de l’inscription)</a:t>
            </a:r>
            <a:endParaRPr lang="fr-FR" sz="1600" b="1" dirty="0">
              <a:solidFill>
                <a:srgbClr val="000091"/>
              </a:solidFill>
              <a:latin typeface="Marianne" panose="02000000000000000000" pitchFamily="2" charset="0"/>
            </a:endParaRPr>
          </a:p>
          <a:p>
            <a:pPr marL="296333" indent="-285750" algn="just">
              <a:buSzTx/>
              <a:buFont typeface="Arial" panose="020B0604020202020204" pitchFamily="34" charset="0"/>
              <a:buChar char="•"/>
            </a:pPr>
            <a:r>
              <a:rPr lang="fr-FR" sz="1600" b="1" dirty="0">
                <a:solidFill>
                  <a:srgbClr val="F28E65"/>
                </a:solidFill>
                <a:latin typeface="Marianne" panose="02000000000000000000" pitchFamily="2" charset="0"/>
              </a:rPr>
              <a:t>dans la messagerie intégrée au dossier </a:t>
            </a:r>
            <a:r>
              <a:rPr lang="fr-FR" sz="1600" dirty="0">
                <a:solidFill>
                  <a:srgbClr val="000091"/>
                </a:solidFill>
                <a:latin typeface="Marianne" panose="02000000000000000000" pitchFamily="2" charset="0"/>
              </a:rPr>
              <a:t>candidat sur Parcoursup</a:t>
            </a:r>
          </a:p>
          <a:p>
            <a:pPr marL="10583" algn="just">
              <a:buSzTx/>
            </a:pPr>
            <a:endParaRPr lang="fr-FR" dirty="0">
              <a:solidFill>
                <a:srgbClr val="000091"/>
              </a:solidFill>
              <a:latin typeface="Marianne" panose="02000000000000000000" pitchFamily="2" charset="0"/>
            </a:endParaRPr>
          </a:p>
          <a:p>
            <a:pPr marL="10583" algn="just">
              <a:buSzTx/>
            </a:pPr>
            <a:r>
              <a:rPr lang="fr-FR" sz="1600" b="1" dirty="0">
                <a:solidFill>
                  <a:srgbClr val="F28E65"/>
                </a:solidFill>
                <a:latin typeface="Marianne" panose="02000000000000000000" pitchFamily="2" charset="0"/>
              </a:rPr>
              <a:t>À noter : </a:t>
            </a:r>
            <a:r>
              <a:rPr lang="fr-FR" sz="1600" dirty="0">
                <a:solidFill>
                  <a:srgbClr val="000091"/>
                </a:solidFill>
                <a:latin typeface="Marianne" panose="02000000000000000000" pitchFamily="2" charset="0"/>
              </a:rPr>
              <a:t>il n’y a pas d’application mobile dédiée, l’application est compatible avec les smartphones. Cependant il est toujours conseillé d’interagir avec son dossier depuis un ordinateur. </a:t>
            </a:r>
          </a:p>
          <a:p>
            <a:pPr marL="10583" algn="just">
              <a:buSzTx/>
            </a:pPr>
            <a:endParaRPr lang="fr-FR" sz="1600" dirty="0">
              <a:solidFill>
                <a:srgbClr val="000091"/>
              </a:solidFill>
              <a:latin typeface="Marianne" panose="02000000000000000000" pitchFamily="2" charset="0"/>
            </a:endParaRPr>
          </a:p>
          <a:p>
            <a:pPr marL="10583" algn="just">
              <a:buSzTx/>
            </a:pPr>
            <a:endParaRPr lang="fr-FR" sz="1600" dirty="0">
              <a:solidFill>
                <a:srgbClr val="000091"/>
              </a:solidFill>
              <a:latin typeface="Marianne" panose="02000000000000000000" pitchFamily="2" charset="0"/>
            </a:endParaRPr>
          </a:p>
          <a:p>
            <a:endParaRPr lang="fr-FR" dirty="0"/>
          </a:p>
        </p:txBody>
      </p:sp>
      <p:sp>
        <p:nvSpPr>
          <p:cNvPr id="7" name="Rectangle 6"/>
          <p:cNvSpPr/>
          <p:nvPr/>
        </p:nvSpPr>
        <p:spPr>
          <a:xfrm>
            <a:off x="338696" y="3822954"/>
            <a:ext cx="8289257" cy="535531"/>
          </a:xfrm>
          <a:prstGeom prst="rect">
            <a:avLst/>
          </a:prstGeom>
          <a:solidFill>
            <a:srgbClr val="000091"/>
          </a:solidFill>
        </p:spPr>
        <p:txBody>
          <a:bodyPr wrap="square">
            <a:spAutoFit/>
          </a:bodyPr>
          <a:lstStyle/>
          <a:p>
            <a:pPr marL="0" lvl="1" algn="just" defTabSz="609585">
              <a:lnSpc>
                <a:spcPct val="90000"/>
              </a:lnSpc>
              <a:buSzPct val="100000"/>
              <a:defRPr/>
            </a:pPr>
            <a:r>
              <a:rPr lang="fr-FR" sz="1600" b="1" u="sng" dirty="0">
                <a:solidFill>
                  <a:srgbClr val="F28E65"/>
                </a:solidFill>
                <a:latin typeface="Marianne" panose="02000000000000000000" pitchFamily="2" charset="0"/>
              </a:rPr>
              <a:t>Info</a:t>
            </a:r>
            <a:r>
              <a:rPr lang="fr-FR" sz="1600" b="1" kern="0" dirty="0">
                <a:solidFill>
                  <a:schemeClr val="bg1"/>
                </a:solidFill>
                <a:latin typeface="Marianne" panose="02000000000000000000" pitchFamily="2" charset="0"/>
              </a:rPr>
              <a:t> </a:t>
            </a:r>
            <a:r>
              <a:rPr lang="fr-FR" sz="1600" kern="0" dirty="0">
                <a:solidFill>
                  <a:schemeClr val="bg1"/>
                </a:solidFill>
                <a:latin typeface="Marianne" panose="02000000000000000000" pitchFamily="2" charset="0"/>
              </a:rPr>
              <a:t>: les parents sont également prévenus lorsqu’ils ont renseigné leur adresse mail et leur numéro de portable dans le dossier Parcoursup de leur enfant.</a:t>
            </a:r>
          </a:p>
        </p:txBody>
      </p:sp>
      <p:sp>
        <p:nvSpPr>
          <p:cNvPr id="9" name="Rectangle 8"/>
          <p:cNvSpPr/>
          <p:nvPr/>
        </p:nvSpPr>
        <p:spPr>
          <a:xfrm>
            <a:off x="3384418" y="270740"/>
            <a:ext cx="5381918" cy="338554"/>
          </a:xfrm>
          <a:prstGeom prst="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Une alerte pour chaque proposition d’admission</a:t>
            </a:r>
          </a:p>
        </p:txBody>
      </p:sp>
    </p:spTree>
    <p:extLst>
      <p:ext uri="{BB962C8B-B14F-4D97-AF65-F5344CB8AC3E}">
        <p14:creationId xmlns:p14="http://schemas.microsoft.com/office/powerpoint/2010/main" val="309707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14</a:t>
            </a:fld>
            <a:endParaRPr lang="fr-FR" dirty="0"/>
          </a:p>
        </p:txBody>
      </p:sp>
      <p:sp>
        <p:nvSpPr>
          <p:cNvPr id="5" name="Espace réservé du contenu 4"/>
          <p:cNvSpPr>
            <a:spLocks noGrp="1"/>
          </p:cNvSpPr>
          <p:nvPr>
            <p:ph sz="quarter" idx="14"/>
          </p:nvPr>
        </p:nvSpPr>
        <p:spPr>
          <a:xfrm>
            <a:off x="308515" y="995189"/>
            <a:ext cx="8358405" cy="3412625"/>
          </a:xfrm>
        </p:spPr>
        <p:txBody>
          <a:bodyPr/>
          <a:lstStyle/>
          <a:p>
            <a:pPr marL="510894" lvl="1" indent="-342900" algn="just">
              <a:spcBef>
                <a:spcPts val="800"/>
              </a:spcBef>
              <a:spcAft>
                <a:spcPts val="800"/>
              </a:spcAft>
            </a:pPr>
            <a:r>
              <a:rPr lang="fr-FR" sz="2000" b="1" dirty="0">
                <a:solidFill>
                  <a:srgbClr val="ED7454"/>
                </a:solidFill>
                <a:latin typeface="Marianne" panose="02000000000000000000" pitchFamily="2" charset="0"/>
              </a:rPr>
              <a:t>Pour une proposition reçue entre le 2 et le 4 juin 2025 inclus, </a:t>
            </a:r>
            <a:r>
              <a:rPr lang="fr-FR" sz="2000" dirty="0">
                <a:solidFill>
                  <a:srgbClr val="000091"/>
                </a:solidFill>
                <a:latin typeface="Marianne" panose="02000000000000000000" pitchFamily="2" charset="0"/>
              </a:rPr>
              <a:t>le candidat a jusqu’au </a:t>
            </a:r>
            <a:r>
              <a:rPr lang="fr-FR" sz="2000" b="1" dirty="0">
                <a:solidFill>
                  <a:srgbClr val="000091"/>
                </a:solidFill>
                <a:latin typeface="Marianne" panose="02000000000000000000" pitchFamily="2" charset="0"/>
              </a:rPr>
              <a:t>5 juin 2025, 23h59 </a:t>
            </a:r>
            <a:r>
              <a:rPr lang="fr-FR" sz="2000" dirty="0">
                <a:solidFill>
                  <a:srgbClr val="000091"/>
                </a:solidFill>
                <a:latin typeface="Marianne" panose="02000000000000000000" pitchFamily="2" charset="0"/>
              </a:rPr>
              <a:t>(heure de Paris) pour répondre </a:t>
            </a:r>
          </a:p>
          <a:p>
            <a:pPr marL="510894" lvl="1" indent="-342900" algn="just">
              <a:spcBef>
                <a:spcPts val="800"/>
              </a:spcBef>
              <a:spcAft>
                <a:spcPts val="800"/>
              </a:spcAft>
            </a:pPr>
            <a:r>
              <a:rPr lang="fr-FR" sz="2000" b="1" dirty="0">
                <a:solidFill>
                  <a:srgbClr val="ED7454"/>
                </a:solidFill>
                <a:latin typeface="Marianne" panose="02000000000000000000" pitchFamily="2" charset="0"/>
              </a:rPr>
              <a:t>Pour une proposition reçue entre le 5 juin 2025 et le 8 juillet 2025 : </a:t>
            </a:r>
            <a:r>
              <a:rPr lang="fr-FR" sz="2000" dirty="0">
                <a:solidFill>
                  <a:srgbClr val="000091"/>
                </a:solidFill>
                <a:latin typeface="Marianne" panose="02000000000000000000" pitchFamily="2" charset="0"/>
              </a:rPr>
              <a:t>il a 2 jours pour répondre </a:t>
            </a:r>
          </a:p>
          <a:p>
            <a:pPr marL="167994" lvl="1" indent="0" algn="just">
              <a:spcBef>
                <a:spcPts val="800"/>
              </a:spcBef>
              <a:spcAft>
                <a:spcPts val="800"/>
              </a:spcAft>
              <a:buNone/>
            </a:pPr>
            <a:r>
              <a:rPr lang="fr-FR" sz="1800" u="sng" dirty="0">
                <a:solidFill>
                  <a:srgbClr val="000091"/>
                </a:solidFill>
                <a:latin typeface="Marianne" panose="02000000000000000000" pitchFamily="2" charset="0"/>
              </a:rPr>
              <a:t>Exemple</a:t>
            </a:r>
            <a:r>
              <a:rPr lang="fr-FR" sz="1800" dirty="0">
                <a:solidFill>
                  <a:srgbClr val="000091"/>
                </a:solidFill>
                <a:latin typeface="Marianne" panose="02000000000000000000" pitchFamily="2" charset="0"/>
              </a:rPr>
              <a:t> : pour une proposition d’admission reçue le 10 juin 2025 (matin), le candidat devra répondre avant le 11 juin 2025 23h59 (heure de Paris). </a:t>
            </a:r>
          </a:p>
          <a:p>
            <a:endParaRPr lang="fr-FR" sz="1000" dirty="0">
              <a:latin typeface="Marianne" panose="02000000000000000000" pitchFamily="2" charset="0"/>
            </a:endParaRPr>
          </a:p>
        </p:txBody>
      </p:sp>
      <p:sp>
        <p:nvSpPr>
          <p:cNvPr id="10" name="Rectangle 9"/>
          <p:cNvSpPr/>
          <p:nvPr/>
        </p:nvSpPr>
        <p:spPr>
          <a:xfrm>
            <a:off x="3415192" y="235303"/>
            <a:ext cx="5351144" cy="338554"/>
          </a:xfrm>
          <a:prstGeom prst="rect">
            <a:avLst/>
          </a:prstGeom>
          <a:solidFill>
            <a:srgbClr val="34CB6A"/>
          </a:solidFill>
        </p:spPr>
        <p:txBody>
          <a:bodyPr wrap="none">
            <a:spAutoFit/>
          </a:bodyPr>
          <a:lstStyle/>
          <a:p>
            <a:pPr algn="ctr"/>
            <a:r>
              <a:rPr lang="fr-FR" sz="1600" b="1" dirty="0">
                <a:solidFill>
                  <a:schemeClr val="bg1"/>
                </a:solidFill>
              </a:rPr>
              <a:t>Les délais de réponse aux propositions d’admission </a:t>
            </a:r>
          </a:p>
        </p:txBody>
      </p:sp>
      <p:sp>
        <p:nvSpPr>
          <p:cNvPr id="6" name="Rectangle 5">
            <a:extLst>
              <a:ext uri="{FF2B5EF4-FFF2-40B4-BE49-F238E27FC236}">
                <a16:creationId xmlns:a16="http://schemas.microsoft.com/office/drawing/2014/main" id="{6384C8A6-C37B-41FA-9229-E03164B21235}"/>
              </a:ext>
            </a:extLst>
          </p:cNvPr>
          <p:cNvSpPr/>
          <p:nvPr/>
        </p:nvSpPr>
        <p:spPr>
          <a:xfrm>
            <a:off x="377664" y="3706900"/>
            <a:ext cx="8289257" cy="535531"/>
          </a:xfrm>
          <a:prstGeom prst="rect">
            <a:avLst/>
          </a:prstGeom>
          <a:solidFill>
            <a:srgbClr val="000091"/>
          </a:solidFill>
        </p:spPr>
        <p:txBody>
          <a:bodyPr wrap="square">
            <a:spAutoFit/>
          </a:bodyPr>
          <a:lstStyle/>
          <a:p>
            <a:pPr marL="0" lvl="1" algn="just" defTabSz="609585">
              <a:lnSpc>
                <a:spcPct val="90000"/>
              </a:lnSpc>
              <a:buSzPct val="100000"/>
              <a:defRPr/>
            </a:pPr>
            <a:r>
              <a:rPr lang="fr-FR" sz="1600" b="1" u="sng" dirty="0">
                <a:solidFill>
                  <a:srgbClr val="F28E65"/>
                </a:solidFill>
                <a:latin typeface="Marianne" panose="02000000000000000000" pitchFamily="2" charset="0"/>
              </a:rPr>
              <a:t>Règle d’or</a:t>
            </a:r>
            <a:r>
              <a:rPr lang="fr-FR" sz="1600" b="1" kern="0" dirty="0">
                <a:solidFill>
                  <a:schemeClr val="bg1"/>
                </a:solidFill>
                <a:latin typeface="Marianne" panose="02000000000000000000" pitchFamily="2" charset="0"/>
              </a:rPr>
              <a:t> </a:t>
            </a:r>
            <a:r>
              <a:rPr lang="fr-FR" sz="1600" kern="0" dirty="0">
                <a:solidFill>
                  <a:schemeClr val="bg1"/>
                </a:solidFill>
                <a:latin typeface="Marianne" panose="02000000000000000000" pitchFamily="2" charset="0"/>
              </a:rPr>
              <a:t>: il faut obligatoirement répondre à chaque proposition d’admission reçue avant la date limite indiquée dans le dossier, sous peine de la perdre.</a:t>
            </a:r>
          </a:p>
        </p:txBody>
      </p:sp>
    </p:spTree>
    <p:extLst>
      <p:ext uri="{BB962C8B-B14F-4D97-AF65-F5344CB8AC3E}">
        <p14:creationId xmlns:p14="http://schemas.microsoft.com/office/powerpoint/2010/main" val="4205106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15</a:t>
            </a:fld>
            <a:endParaRPr lang="fr-FR" dirty="0"/>
          </a:p>
        </p:txBody>
      </p:sp>
      <p:sp>
        <p:nvSpPr>
          <p:cNvPr id="7" name="Rectangle 6"/>
          <p:cNvSpPr/>
          <p:nvPr/>
        </p:nvSpPr>
        <p:spPr>
          <a:xfrm>
            <a:off x="310790" y="734243"/>
            <a:ext cx="8238731" cy="4288803"/>
          </a:xfrm>
          <a:prstGeom prst="rect">
            <a:avLst/>
          </a:prstGeom>
        </p:spPr>
        <p:txBody>
          <a:bodyPr wrap="square">
            <a:spAutoFit/>
          </a:bodyPr>
          <a:lstStyle/>
          <a:p>
            <a:pPr algn="just">
              <a:spcAft>
                <a:spcPts val="300"/>
              </a:spcAft>
            </a:pPr>
            <a:r>
              <a:rPr lang="fr-FR" sz="1600" b="1" dirty="0">
                <a:solidFill>
                  <a:srgbClr val="ED7454"/>
                </a:solidFill>
                <a:latin typeface="Marianne" panose="02000000000000000000" pitchFamily="2" charset="0"/>
              </a:rPr>
              <a:t>La date limite de réponse est affichée dans le dossier du candidat en face de la proposition d’admission. </a:t>
            </a:r>
          </a:p>
          <a:p>
            <a:pPr algn="just">
              <a:spcBef>
                <a:spcPts val="600"/>
              </a:spcBef>
              <a:spcAft>
                <a:spcPts val="1200"/>
              </a:spcAft>
            </a:pPr>
            <a:r>
              <a:rPr lang="fr-FR" sz="1600" b="1" dirty="0">
                <a:solidFill>
                  <a:srgbClr val="ED7454"/>
                </a:solidFill>
                <a:latin typeface="Marianne" panose="02000000000000000000" pitchFamily="2" charset="0"/>
              </a:rPr>
              <a:t> </a:t>
            </a:r>
          </a:p>
          <a:p>
            <a:pPr algn="just">
              <a:spcBef>
                <a:spcPts val="600"/>
              </a:spcBef>
              <a:spcAft>
                <a:spcPts val="1200"/>
              </a:spcAft>
            </a:pPr>
            <a:endParaRPr lang="fr-FR" sz="1600" b="1" dirty="0">
              <a:solidFill>
                <a:srgbClr val="ED7454"/>
              </a:solidFill>
              <a:latin typeface="Marianne" panose="02000000000000000000" pitchFamily="2" charset="0"/>
            </a:endParaRPr>
          </a:p>
          <a:p>
            <a:pPr algn="just">
              <a:spcBef>
                <a:spcPts val="600"/>
              </a:spcBef>
              <a:spcAft>
                <a:spcPts val="1200"/>
              </a:spcAft>
            </a:pPr>
            <a:endParaRPr lang="fr-FR" sz="1600" b="1" dirty="0">
              <a:solidFill>
                <a:srgbClr val="ED7454"/>
              </a:solidFill>
              <a:latin typeface="Marianne" panose="02000000000000000000" pitchFamily="2" charset="0"/>
            </a:endParaRPr>
          </a:p>
          <a:p>
            <a:pPr algn="just">
              <a:spcBef>
                <a:spcPts val="600"/>
              </a:spcBef>
              <a:spcAft>
                <a:spcPts val="1200"/>
              </a:spcAft>
            </a:pPr>
            <a:r>
              <a:rPr lang="fr-FR" sz="1600" b="1" dirty="0">
                <a:solidFill>
                  <a:srgbClr val="ED7454"/>
                </a:solidFill>
                <a:latin typeface="Marianne" panose="02000000000000000000" pitchFamily="2" charset="0"/>
              </a:rPr>
              <a:t> </a:t>
            </a:r>
          </a:p>
          <a:p>
            <a:pPr algn="just">
              <a:spcBef>
                <a:spcPts val="600"/>
              </a:spcBef>
              <a:spcAft>
                <a:spcPts val="1200"/>
              </a:spcAft>
            </a:pPr>
            <a:r>
              <a:rPr lang="fr-FR" sz="1600" b="1" dirty="0">
                <a:solidFill>
                  <a:srgbClr val="ED7454"/>
                </a:solidFill>
                <a:latin typeface="Marianne" panose="02000000000000000000" pitchFamily="2" charset="0"/>
              </a:rPr>
              <a:t>&gt;</a:t>
            </a:r>
            <a:r>
              <a:rPr lang="fr-FR" sz="1600" dirty="0">
                <a:solidFill>
                  <a:srgbClr val="000091"/>
                </a:solidFill>
                <a:latin typeface="Marianne" panose="02000000000000000000" pitchFamily="2" charset="0"/>
              </a:rPr>
              <a:t>Si un candidat ne répond pas avant la date limite, </a:t>
            </a:r>
            <a:r>
              <a:rPr lang="fr-FR" sz="1600" dirty="0">
                <a:solidFill>
                  <a:srgbClr val="000091"/>
                </a:solidFill>
                <a:effectLst>
                  <a:outerShdw blurRad="38100" dist="38100" dir="2700000" algn="tl">
                    <a:srgbClr val="000000">
                      <a:alpha val="43137"/>
                    </a:srgbClr>
                  </a:outerShdw>
                </a:effectLst>
                <a:latin typeface="Marianne" panose="02000000000000000000" pitchFamily="2" charset="0"/>
              </a:rPr>
              <a:t>la proposition d’admission concernée est perdue</a:t>
            </a:r>
            <a:r>
              <a:rPr lang="fr-FR" sz="1600" dirty="0">
                <a:solidFill>
                  <a:srgbClr val="000091"/>
                </a:solidFill>
                <a:latin typeface="Marianne" panose="02000000000000000000" pitchFamily="2" charset="0"/>
              </a:rPr>
              <a:t> et proposée, dès le lendemain matin, au candidat suivant sur la liste d’attente.</a:t>
            </a:r>
          </a:p>
          <a:p>
            <a:r>
              <a:rPr lang="fr-FR" sz="1400" b="1" dirty="0">
                <a:solidFill>
                  <a:srgbClr val="000091"/>
                </a:solidFill>
                <a:latin typeface="Marianne" panose="02000000000000000000" pitchFamily="2" charset="0"/>
              </a:rPr>
              <a:t> </a:t>
            </a:r>
            <a:r>
              <a:rPr lang="fr-FR" sz="1400" b="1" dirty="0">
                <a:solidFill>
                  <a:srgbClr val="ED7454"/>
                </a:solidFill>
                <a:latin typeface="Marianne" panose="02000000000000000000" pitchFamily="2" charset="0"/>
              </a:rPr>
              <a:t>&gt;</a:t>
            </a:r>
            <a:r>
              <a:rPr lang="fr-FR" sz="1400" b="1" dirty="0">
                <a:solidFill>
                  <a:srgbClr val="000091"/>
                </a:solidFill>
                <a:latin typeface="Marianne" panose="02000000000000000000" pitchFamily="2" charset="0"/>
              </a:rPr>
              <a:t>  </a:t>
            </a:r>
            <a:r>
              <a:rPr lang="fr-FR" sz="1600" dirty="0">
                <a:solidFill>
                  <a:srgbClr val="000091"/>
                </a:solidFill>
                <a:latin typeface="Marianne" panose="02000000000000000000" pitchFamily="2" charset="0"/>
              </a:rPr>
              <a:t>Dans ce cas, le candidat reçoit un mail lui demandant d’indiquer, dans un </a:t>
            </a:r>
            <a:r>
              <a:rPr lang="fr-FR" sz="1600" dirty="0">
                <a:solidFill>
                  <a:srgbClr val="000091"/>
                </a:solidFill>
                <a:effectLst>
                  <a:outerShdw blurRad="38100" dist="38100" dir="2700000" algn="tl">
                    <a:srgbClr val="000000">
                      <a:alpha val="43137"/>
                    </a:srgbClr>
                  </a:outerShdw>
                </a:effectLst>
                <a:latin typeface="Marianne" panose="02000000000000000000" pitchFamily="2" charset="0"/>
              </a:rPr>
              <a:t>délai de 3 jours, </a:t>
            </a:r>
            <a:r>
              <a:rPr lang="fr-FR" sz="1600" dirty="0">
                <a:solidFill>
                  <a:srgbClr val="000091"/>
                </a:solidFill>
                <a:latin typeface="Marianne" panose="02000000000000000000" pitchFamily="2" charset="0"/>
              </a:rPr>
              <a:t>s’il souhaite converser les autres vœux qu'il a toujours en attente.</a:t>
            </a:r>
          </a:p>
          <a:p>
            <a:pPr marL="0" lvl="1" defTabSz="609585">
              <a:lnSpc>
                <a:spcPct val="90000"/>
              </a:lnSpc>
              <a:buSzPct val="100000"/>
              <a:defRPr/>
            </a:pPr>
            <a:endParaRPr lang="fr-FR" sz="2133" kern="0" dirty="0">
              <a:solidFill>
                <a:schemeClr val="bg1"/>
              </a:solidFill>
            </a:endParaRPr>
          </a:p>
        </p:txBody>
      </p:sp>
      <p:pic>
        <p:nvPicPr>
          <p:cNvPr id="6" name="Image 5">
            <a:extLst>
              <a:ext uri="{FF2B5EF4-FFF2-40B4-BE49-F238E27FC236}">
                <a16:creationId xmlns:a16="http://schemas.microsoft.com/office/drawing/2014/main" id="{0A069A87-A94D-421B-AAF7-64BB843B29C7}"/>
              </a:ext>
            </a:extLst>
          </p:cNvPr>
          <p:cNvPicPr>
            <a:picLocks noChangeAspect="1"/>
          </p:cNvPicPr>
          <p:nvPr/>
        </p:nvPicPr>
        <p:blipFill>
          <a:blip r:embed="rId3"/>
          <a:stretch>
            <a:fillRect/>
          </a:stretch>
        </p:blipFill>
        <p:spPr>
          <a:xfrm>
            <a:off x="1197782" y="1520872"/>
            <a:ext cx="6464745" cy="1605547"/>
          </a:xfrm>
          <a:prstGeom prst="rect">
            <a:avLst/>
          </a:prstGeom>
        </p:spPr>
      </p:pic>
      <p:sp>
        <p:nvSpPr>
          <p:cNvPr id="9" name="Flèche droite 3">
            <a:extLst>
              <a:ext uri="{FF2B5EF4-FFF2-40B4-BE49-F238E27FC236}">
                <a16:creationId xmlns:a16="http://schemas.microsoft.com/office/drawing/2014/main" id="{FD894D63-E25C-44CF-9CCE-176A8172A877}"/>
              </a:ext>
            </a:extLst>
          </p:cNvPr>
          <p:cNvSpPr/>
          <p:nvPr/>
        </p:nvSpPr>
        <p:spPr>
          <a:xfrm rot="9690692">
            <a:off x="7720340" y="2424793"/>
            <a:ext cx="567272" cy="365668"/>
          </a:xfrm>
          <a:prstGeom prst="rightArrow">
            <a:avLst/>
          </a:prstGeom>
          <a:solidFill>
            <a:srgbClr val="000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9575"/>
              </a:solidFill>
            </a:endParaRPr>
          </a:p>
        </p:txBody>
      </p:sp>
      <p:sp>
        <p:nvSpPr>
          <p:cNvPr id="10" name="Rectangle 9"/>
          <p:cNvSpPr/>
          <p:nvPr/>
        </p:nvSpPr>
        <p:spPr>
          <a:xfrm>
            <a:off x="3415192" y="235303"/>
            <a:ext cx="5351144" cy="338554"/>
          </a:xfrm>
          <a:prstGeom prst="rect">
            <a:avLst/>
          </a:prstGeom>
          <a:solidFill>
            <a:srgbClr val="34CB6A"/>
          </a:solidFill>
        </p:spPr>
        <p:txBody>
          <a:bodyPr wrap="none">
            <a:spAutoFit/>
          </a:bodyPr>
          <a:lstStyle/>
          <a:p>
            <a:pPr algn="ctr"/>
            <a:r>
              <a:rPr lang="fr-FR" sz="1600" b="1" dirty="0">
                <a:solidFill>
                  <a:schemeClr val="bg1"/>
                </a:solidFill>
              </a:rPr>
              <a:t>Les délais de réponse aux propositions d’admission </a:t>
            </a:r>
          </a:p>
        </p:txBody>
      </p:sp>
    </p:spTree>
    <p:extLst>
      <p:ext uri="{BB962C8B-B14F-4D97-AF65-F5344CB8AC3E}">
        <p14:creationId xmlns:p14="http://schemas.microsoft.com/office/powerpoint/2010/main" val="3922279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295261" y="872238"/>
            <a:ext cx="8417559" cy="3911262"/>
          </a:xfrm>
        </p:spPr>
        <p:txBody>
          <a:bodyPr/>
          <a:lstStyle/>
          <a:p>
            <a:pPr marL="177800" lvl="0" indent="-177800" defTabSz="457200">
              <a:spcBef>
                <a:spcPct val="20000"/>
              </a:spcBef>
              <a:spcAft>
                <a:spcPts val="0"/>
              </a:spcAft>
              <a:buClr>
                <a:srgbClr val="FF0000"/>
              </a:buClr>
              <a:buSzPct val="100000"/>
              <a:buFont typeface="Lucida Grande"/>
              <a:buChar char="&gt;"/>
            </a:pPr>
            <a:r>
              <a:rPr lang="fr-FR" sz="1400" b="1" dirty="0">
                <a:solidFill>
                  <a:srgbClr val="3D566E"/>
                </a:solidFill>
                <a:latin typeface="Marianne" panose="02000000000000000000" pitchFamily="2" charset="0"/>
              </a:rPr>
              <a:t> </a:t>
            </a:r>
            <a:r>
              <a:rPr lang="fr-FR" sz="1400" b="1" dirty="0">
                <a:solidFill>
                  <a:schemeClr val="bg1"/>
                </a:solidFill>
                <a:highlight>
                  <a:srgbClr val="0000FF"/>
                </a:highlight>
                <a:latin typeface="Marianne" panose="02000000000000000000" pitchFamily="2" charset="0"/>
              </a:rPr>
              <a:t>Le </a:t>
            </a:r>
            <a:r>
              <a:rPr lang="fr-FR" sz="1400" b="1" dirty="0" err="1">
                <a:solidFill>
                  <a:schemeClr val="bg1"/>
                </a:solidFill>
                <a:highlight>
                  <a:srgbClr val="0000FF"/>
                </a:highlight>
                <a:latin typeface="Marianne" panose="02000000000000000000" pitchFamily="2" charset="0"/>
              </a:rPr>
              <a:t>candiat</a:t>
            </a:r>
            <a:r>
              <a:rPr lang="fr-FR" sz="1400" b="1" dirty="0">
                <a:solidFill>
                  <a:schemeClr val="bg1"/>
                </a:solidFill>
                <a:highlight>
                  <a:srgbClr val="0000FF"/>
                </a:highlight>
                <a:latin typeface="Marianne" panose="02000000000000000000" pitchFamily="2" charset="0"/>
              </a:rPr>
              <a:t> reçoit une seule proposition d’admission et il a des vœux en attente :</a:t>
            </a:r>
          </a:p>
          <a:p>
            <a:pPr marL="627063" lvl="1" indent="-169863" algn="just" defTabSz="457200">
              <a:spcBef>
                <a:spcPct val="20000"/>
              </a:spcBef>
              <a:spcAft>
                <a:spcPts val="0"/>
              </a:spcAft>
              <a:buClr>
                <a:srgbClr val="FF0000"/>
              </a:buClr>
            </a:pPr>
            <a:r>
              <a:rPr lang="fr-FR" sz="1300" dirty="0">
                <a:latin typeface="Marianne" panose="02000000000000000000" pitchFamily="2" charset="0"/>
              </a:rPr>
              <a:t>Il</a:t>
            </a:r>
            <a:r>
              <a:rPr lang="fr-FR" sz="1300" dirty="0">
                <a:solidFill>
                  <a:srgbClr val="3D566E"/>
                </a:solidFill>
                <a:latin typeface="Marianne" panose="02000000000000000000" pitchFamily="2" charset="0"/>
              </a:rPr>
              <a:t> </a:t>
            </a:r>
            <a:r>
              <a:rPr lang="fr-FR" sz="1300" dirty="0">
                <a:latin typeface="Marianne" panose="02000000000000000000" pitchFamily="2" charset="0"/>
              </a:rPr>
              <a:t>accepte la proposition </a:t>
            </a:r>
            <a:r>
              <a:rPr lang="fr-FR" sz="1300" dirty="0">
                <a:solidFill>
                  <a:schemeClr val="tx1"/>
                </a:solidFill>
                <a:latin typeface="Marianne" panose="02000000000000000000" pitchFamily="2" charset="0"/>
              </a:rPr>
              <a:t>(ou y renonce). Il doit en même temps indiquer le(s) vœu(x) en attente qu’il souhaite conserver</a:t>
            </a:r>
          </a:p>
          <a:p>
            <a:pPr marL="627063" lvl="1" indent="-169863" algn="just" defTabSz="457200">
              <a:spcBef>
                <a:spcPct val="20000"/>
              </a:spcBef>
              <a:spcAft>
                <a:spcPts val="0"/>
              </a:spcAft>
              <a:buClr>
                <a:srgbClr val="FF0000"/>
              </a:buClr>
            </a:pPr>
            <a:r>
              <a:rPr lang="fr-FR" sz="1300" dirty="0">
                <a:solidFill>
                  <a:schemeClr val="tx1"/>
                </a:solidFill>
                <a:latin typeface="Marianne" panose="02000000000000000000" pitchFamily="2" charset="0"/>
              </a:rPr>
              <a:t>S’il accepte définitivement la proposition, cela signifie qu’il renonce à tous ses autres vœux. Il consulte alors les</a:t>
            </a:r>
            <a:r>
              <a:rPr lang="fr-FR" sz="1300" dirty="0">
                <a:solidFill>
                  <a:srgbClr val="0C5076"/>
                </a:solidFill>
                <a:latin typeface="Marianne" panose="02000000000000000000" pitchFamily="2" charset="0"/>
              </a:rPr>
              <a:t> </a:t>
            </a:r>
            <a:r>
              <a:rPr lang="fr-FR" sz="1300" b="1" dirty="0">
                <a:latin typeface="Marianne" panose="02000000000000000000" pitchFamily="2" charset="0"/>
              </a:rPr>
              <a:t>modalités d’inscription administrative </a:t>
            </a:r>
            <a:r>
              <a:rPr lang="fr-FR" sz="1300" dirty="0">
                <a:solidFill>
                  <a:schemeClr val="tx1"/>
                </a:solidFill>
                <a:latin typeface="Marianne" panose="02000000000000000000" pitchFamily="2" charset="0"/>
              </a:rPr>
              <a:t>de la formation acceptée.</a:t>
            </a:r>
          </a:p>
          <a:p>
            <a:pPr marL="627063" lvl="1" indent="-169863" defTabSz="457200">
              <a:spcBef>
                <a:spcPct val="20000"/>
              </a:spcBef>
              <a:spcAft>
                <a:spcPts val="0"/>
              </a:spcAft>
              <a:buClr>
                <a:srgbClr val="FF0000"/>
              </a:buClr>
              <a:buFont typeface="Arial-ItalicMT" charset="0"/>
              <a:buChar char="&gt;"/>
            </a:pPr>
            <a:endParaRPr lang="fr-FR" sz="1400" dirty="0">
              <a:solidFill>
                <a:srgbClr val="3D566E"/>
              </a:solidFill>
              <a:latin typeface="Marianne" panose="02000000000000000000" pitchFamily="2" charset="0"/>
            </a:endParaRPr>
          </a:p>
          <a:p>
            <a:pPr marL="177800" indent="-177800" defTabSz="457200">
              <a:spcBef>
                <a:spcPct val="20000"/>
              </a:spcBef>
              <a:spcAft>
                <a:spcPts val="0"/>
              </a:spcAft>
              <a:buClr>
                <a:srgbClr val="FF0000"/>
              </a:buClr>
              <a:buSzPct val="100000"/>
              <a:buFont typeface="Lucida Grande"/>
              <a:buChar char="&gt;"/>
            </a:pPr>
            <a:r>
              <a:rPr lang="fr-FR" sz="1400" b="1" dirty="0">
                <a:latin typeface="Marianne" panose="02000000000000000000" pitchFamily="2" charset="0"/>
              </a:rPr>
              <a:t> </a:t>
            </a:r>
            <a:r>
              <a:rPr lang="fr-FR" sz="1400" b="1" dirty="0">
                <a:solidFill>
                  <a:schemeClr val="bg1"/>
                </a:solidFill>
                <a:highlight>
                  <a:srgbClr val="0000FF"/>
                </a:highlight>
                <a:latin typeface="Marianne" panose="02000000000000000000" pitchFamily="2" charset="0"/>
              </a:rPr>
              <a:t>Le candidat reçoit plusieurs propositions d’admission et il a des vœux en attente :</a:t>
            </a:r>
          </a:p>
          <a:p>
            <a:pPr marL="627063" lvl="1" indent="-169863" algn="just" defTabSz="457200">
              <a:spcBef>
                <a:spcPct val="20000"/>
              </a:spcBef>
              <a:spcAft>
                <a:spcPts val="0"/>
              </a:spcAft>
              <a:buClr>
                <a:srgbClr val="FF0000"/>
              </a:buClr>
            </a:pPr>
            <a:r>
              <a:rPr lang="fr-FR" sz="1300" dirty="0">
                <a:latin typeface="Marianne" panose="02000000000000000000" pitchFamily="2" charset="0"/>
              </a:rPr>
              <a:t>Il ne peut accepter </a:t>
            </a:r>
            <a:r>
              <a:rPr lang="fr-FR" sz="1300" b="1" dirty="0">
                <a:latin typeface="Marianne" panose="02000000000000000000" pitchFamily="2" charset="0"/>
              </a:rPr>
              <a:t>qu’une seule proposition à la fois</a:t>
            </a:r>
            <a:r>
              <a:rPr lang="fr-FR" sz="1300" dirty="0">
                <a:solidFill>
                  <a:srgbClr val="3D566E"/>
                </a:solidFill>
                <a:latin typeface="Marianne" panose="02000000000000000000" pitchFamily="2" charset="0"/>
              </a:rPr>
              <a:t>. </a:t>
            </a:r>
          </a:p>
          <a:p>
            <a:pPr marL="1076057" lvl="2" indent="-226478" defTabSz="609585">
              <a:spcBef>
                <a:spcPct val="20000"/>
              </a:spcBef>
              <a:spcAft>
                <a:spcPts val="0"/>
              </a:spcAft>
              <a:buClr>
                <a:srgbClr val="FF0000"/>
              </a:buClr>
            </a:pPr>
            <a:r>
              <a:rPr lang="fr-FR" sz="1200" dirty="0">
                <a:solidFill>
                  <a:schemeClr val="tx1"/>
                </a:solidFill>
                <a:latin typeface="Marianne" panose="02000000000000000000" pitchFamily="2" charset="0"/>
              </a:rPr>
              <a:t>En faisant le choix de la proposition qui a sa préférence, il libère des places pour d’autres candidats en attente.</a:t>
            </a:r>
          </a:p>
          <a:p>
            <a:pPr marL="1076057" lvl="2" indent="-226478" algn="just" defTabSz="609585">
              <a:spcBef>
                <a:spcPct val="20000"/>
              </a:spcBef>
              <a:spcAft>
                <a:spcPts val="0"/>
              </a:spcAft>
              <a:buClr>
                <a:srgbClr val="FF0000"/>
              </a:buClr>
            </a:pPr>
            <a:r>
              <a:rPr lang="fr-FR" sz="1200" dirty="0">
                <a:solidFill>
                  <a:schemeClr val="tx1"/>
                </a:solidFill>
                <a:latin typeface="Marianne" panose="02000000000000000000" pitchFamily="2" charset="0"/>
              </a:rPr>
              <a:t>Lorsque les propositions ont des dates d’échéance différentes, s’il hésite, il peut d’abord accepter la proposition d’admission ayant l’échéance de date la plus proche et pour celles dont les dates limites ne sont pas arrivées à échéance, se donner un délai de réflexion (bouton « réfléchir ») jusqu’à la date limite de réponse indiquée pour chacune de ces autres propositions.</a:t>
            </a:r>
          </a:p>
          <a:p>
            <a:pPr marL="627063" lvl="1" indent="-169863" algn="just" defTabSz="457200">
              <a:spcBef>
                <a:spcPct val="20000"/>
              </a:spcBef>
              <a:spcAft>
                <a:spcPts val="0"/>
              </a:spcAft>
              <a:buClr>
                <a:srgbClr val="FF0000"/>
              </a:buClr>
            </a:pPr>
            <a:r>
              <a:rPr lang="fr-FR" sz="1300" dirty="0">
                <a:solidFill>
                  <a:schemeClr val="tx1"/>
                </a:solidFill>
                <a:latin typeface="Marianne" panose="02000000000000000000" pitchFamily="2" charset="0"/>
              </a:rPr>
              <a:t>Il peut indiquer le(s) vœu(x) en attente qu’il souhaite conserver.</a:t>
            </a:r>
          </a:p>
          <a:p>
            <a:pPr marL="627063" lvl="1" indent="-169863" algn="just" defTabSz="457200">
              <a:spcBef>
                <a:spcPct val="20000"/>
              </a:spcBef>
              <a:spcAft>
                <a:spcPts val="0"/>
              </a:spcAft>
              <a:buClr>
                <a:srgbClr val="FF0000"/>
              </a:buClr>
            </a:pPr>
            <a:r>
              <a:rPr lang="fr-FR" sz="1300" dirty="0">
                <a:solidFill>
                  <a:schemeClr val="tx1"/>
                </a:solidFill>
                <a:latin typeface="Marianne" panose="02000000000000000000" pitchFamily="2" charset="0"/>
              </a:rPr>
              <a:t>S’il accepte définitivement une proposition, cela signifie qu’il renonce aux autres vœux. Il consulte alors les</a:t>
            </a:r>
            <a:r>
              <a:rPr lang="fr-FR" sz="1300" dirty="0">
                <a:solidFill>
                  <a:srgbClr val="0C5076"/>
                </a:solidFill>
                <a:latin typeface="Marianne" panose="02000000000000000000" pitchFamily="2" charset="0"/>
              </a:rPr>
              <a:t> </a:t>
            </a:r>
            <a:r>
              <a:rPr lang="fr-FR" sz="1300" b="1" dirty="0">
                <a:latin typeface="Marianne" panose="02000000000000000000" pitchFamily="2" charset="0"/>
              </a:rPr>
              <a:t>modalités d’inscription administrative </a:t>
            </a:r>
            <a:r>
              <a:rPr lang="fr-FR" sz="1300" dirty="0">
                <a:solidFill>
                  <a:schemeClr val="tx1"/>
                </a:solidFill>
                <a:latin typeface="Marianne" panose="02000000000000000000" pitchFamily="2" charset="0"/>
              </a:rPr>
              <a:t>de la formation acceptée.</a:t>
            </a:r>
          </a:p>
          <a:p>
            <a:pPr marL="177800" lvl="0" indent="-177800" algn="just"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dirty="0"/>
          </a:p>
        </p:txBody>
      </p:sp>
      <p:sp>
        <p:nvSpPr>
          <p:cNvPr id="7" name="Rectangle 6"/>
          <p:cNvSpPr/>
          <p:nvPr/>
        </p:nvSpPr>
        <p:spPr>
          <a:xfrm>
            <a:off x="3000409" y="250171"/>
            <a:ext cx="5712411" cy="338554"/>
          </a:xfrm>
          <a:prstGeom prst="rect">
            <a:avLst/>
          </a:prstGeom>
          <a:solidFill>
            <a:srgbClr val="34CB6A"/>
          </a:solidFill>
        </p:spPr>
        <p:txBody>
          <a:bodyPr wrap="square">
            <a:spAutoFit/>
          </a:bodyPr>
          <a:lstStyle/>
          <a:p>
            <a:pPr algn="ctr"/>
            <a:r>
              <a:rPr lang="fr-FR" sz="1600" b="1" dirty="0">
                <a:solidFill>
                  <a:schemeClr val="bg1"/>
                </a:solidFill>
              </a:rPr>
              <a:t>Comment répondre aux propositions d’admission ? </a:t>
            </a:r>
          </a:p>
        </p:txBody>
      </p:sp>
    </p:spTree>
    <p:extLst>
      <p:ext uri="{BB962C8B-B14F-4D97-AF65-F5344CB8AC3E}">
        <p14:creationId xmlns:p14="http://schemas.microsoft.com/office/powerpoint/2010/main" val="1182527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2457" y="952820"/>
            <a:ext cx="8622152" cy="3742125"/>
          </a:xfrm>
        </p:spPr>
        <p:txBody>
          <a:bodyPr/>
          <a:lstStyle/>
          <a:p>
            <a:pPr marL="177800" lvl="0" indent="-177800" algn="just"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latin typeface="Marianne" panose="02000000000000000000" pitchFamily="2" charset="0"/>
              </a:rPr>
              <a:t>Le </a:t>
            </a:r>
            <a:r>
              <a:rPr lang="fr-FR" sz="1800" b="1" dirty="0" err="1">
                <a:solidFill>
                  <a:schemeClr val="bg1"/>
                </a:solidFill>
                <a:highlight>
                  <a:srgbClr val="0000FF"/>
                </a:highlight>
                <a:latin typeface="Marianne" panose="02000000000000000000" pitchFamily="2" charset="0"/>
              </a:rPr>
              <a:t>candiat</a:t>
            </a:r>
            <a:r>
              <a:rPr lang="fr-FR" sz="1800" b="1" dirty="0">
                <a:solidFill>
                  <a:schemeClr val="bg1"/>
                </a:solidFill>
                <a:highlight>
                  <a:srgbClr val="0000FF"/>
                </a:highlight>
                <a:latin typeface="Marianne" panose="02000000000000000000" pitchFamily="2" charset="0"/>
              </a:rPr>
              <a:t> peut recevoir des réponses « en attente »</a:t>
            </a:r>
          </a:p>
          <a:p>
            <a:pPr marL="177800" lvl="0" indent="-177800" defTabSz="457200">
              <a:spcAft>
                <a:spcPts val="0"/>
              </a:spcAft>
              <a:buClr>
                <a:srgbClr val="FF0000"/>
              </a:buClr>
              <a:buSzPct val="100000"/>
              <a:buFont typeface="Lucida Grande"/>
              <a:buChar char="&gt;"/>
            </a:pPr>
            <a:endParaRPr lang="fr-FR" sz="1100" dirty="0">
              <a:solidFill>
                <a:srgbClr val="3D566E"/>
              </a:solidFill>
              <a:latin typeface="Marianne" panose="02000000000000000000" pitchFamily="2"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dirty="0"/>
          </a:p>
        </p:txBody>
      </p:sp>
      <p:sp>
        <p:nvSpPr>
          <p:cNvPr id="8" name="Rectangle 7"/>
          <p:cNvSpPr/>
          <p:nvPr/>
        </p:nvSpPr>
        <p:spPr>
          <a:xfrm>
            <a:off x="5091233" y="209435"/>
            <a:ext cx="3308919"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Candidats en liste d’attente</a:t>
            </a:r>
          </a:p>
        </p:txBody>
      </p:sp>
      <p:sp>
        <p:nvSpPr>
          <p:cNvPr id="9" name="Espace réservé du contenu 4">
            <a:extLst>
              <a:ext uri="{FF2B5EF4-FFF2-40B4-BE49-F238E27FC236}">
                <a16:creationId xmlns:a16="http://schemas.microsoft.com/office/drawing/2014/main" id="{8A831A44-CDC8-4D60-AD01-BA211AF1C753}"/>
              </a:ext>
            </a:extLst>
          </p:cNvPr>
          <p:cNvSpPr>
            <a:spLocks noGrp="1"/>
          </p:cNvSpPr>
          <p:nvPr>
            <p:ph sz="quarter" idx="14"/>
          </p:nvPr>
        </p:nvSpPr>
        <p:spPr>
          <a:xfrm>
            <a:off x="377664" y="1331595"/>
            <a:ext cx="8146878" cy="3811905"/>
          </a:xfrm>
        </p:spPr>
        <p:txBody>
          <a:bodyPr/>
          <a:lstStyle/>
          <a:p>
            <a:pPr algn="just">
              <a:spcAft>
                <a:spcPts val="1200"/>
              </a:spcAft>
            </a:pPr>
            <a:r>
              <a:rPr lang="fr-FR" sz="1400" b="1" dirty="0">
                <a:solidFill>
                  <a:srgbClr val="000091"/>
                </a:solidFill>
                <a:latin typeface="Marianne" panose="02000000000000000000" pitchFamily="2" charset="0"/>
              </a:rPr>
              <a:t>Pour chaque vœu, il peut consulter des informations sur la liste d’attente : </a:t>
            </a:r>
            <a:r>
              <a:rPr lang="fr-FR" sz="1400" dirty="0">
                <a:solidFill>
                  <a:srgbClr val="000091"/>
                </a:solidFill>
                <a:latin typeface="Marianne" panose="02000000000000000000" pitchFamily="2" charset="0"/>
              </a:rPr>
              <a:t>sa </a:t>
            </a:r>
            <a:r>
              <a:rPr lang="fr-FR" sz="1400" b="1" dirty="0">
                <a:solidFill>
                  <a:srgbClr val="FF9575"/>
                </a:solidFill>
                <a:latin typeface="Marianne" panose="02000000000000000000" pitchFamily="2" charset="0"/>
              </a:rPr>
              <a:t>position dans la liste d’attente </a:t>
            </a:r>
            <a:r>
              <a:rPr lang="fr-FR" sz="1400" dirty="0">
                <a:solidFill>
                  <a:srgbClr val="000091"/>
                </a:solidFill>
                <a:latin typeface="Marianne" panose="02000000000000000000" pitchFamily="2" charset="0"/>
              </a:rPr>
              <a:t>évolue en fonction des désistements  des autres candidats.</a:t>
            </a:r>
          </a:p>
          <a:p>
            <a:pPr algn="just">
              <a:spcAft>
                <a:spcPts val="1200"/>
              </a:spcAft>
            </a:pPr>
            <a:r>
              <a:rPr lang="fr-FR" sz="1400" dirty="0">
                <a:solidFill>
                  <a:srgbClr val="000091"/>
                </a:solidFill>
                <a:latin typeface="Marianne" panose="02000000000000000000" pitchFamily="2" charset="0"/>
              </a:rPr>
              <a:t>Un lycéen en attente sur tous ses vœux le 2 juin n’a rien à faire, ils sont automatiquement conservés. Le candidat aura à se prononcer lors de l’arrivée d’une proposition d’admission.</a:t>
            </a:r>
          </a:p>
          <a:p>
            <a:pPr algn="just">
              <a:spcBef>
                <a:spcPts val="600"/>
              </a:spcBef>
              <a:spcAft>
                <a:spcPts val="600"/>
              </a:spcAft>
            </a:pPr>
            <a:endParaRPr lang="fr-FR" sz="1400" dirty="0">
              <a:solidFill>
                <a:srgbClr val="0C5076"/>
              </a:solidFill>
              <a:latin typeface="Marianne" panose="02000000000000000000" pitchFamily="2" charset="0"/>
            </a:endParaRPr>
          </a:p>
          <a:p>
            <a:pPr algn="just">
              <a:spcBef>
                <a:spcPts val="600"/>
              </a:spcBef>
              <a:spcAft>
                <a:spcPts val="600"/>
              </a:spcAft>
            </a:pPr>
            <a:endParaRPr lang="fr-FR" sz="1400" b="1" dirty="0">
              <a:solidFill>
                <a:srgbClr val="000091"/>
              </a:solidFill>
              <a:latin typeface="Marianne" panose="02000000000000000000" pitchFamily="2" charset="0"/>
            </a:endParaRPr>
          </a:p>
          <a:p>
            <a:pPr algn="just">
              <a:spcBef>
                <a:spcPts val="600"/>
              </a:spcBef>
              <a:spcAft>
                <a:spcPts val="600"/>
              </a:spcAft>
            </a:pPr>
            <a:endParaRPr lang="fr-FR" sz="1400" b="1" dirty="0">
              <a:solidFill>
                <a:srgbClr val="000091"/>
              </a:solidFill>
              <a:latin typeface="Marianne" panose="02000000000000000000" pitchFamily="2" charset="0"/>
            </a:endParaRPr>
          </a:p>
          <a:p>
            <a:endParaRPr lang="fr-FR" dirty="0"/>
          </a:p>
        </p:txBody>
      </p:sp>
      <p:pic>
        <p:nvPicPr>
          <p:cNvPr id="10" name="Image 9">
            <a:extLst>
              <a:ext uri="{FF2B5EF4-FFF2-40B4-BE49-F238E27FC236}">
                <a16:creationId xmlns:a16="http://schemas.microsoft.com/office/drawing/2014/main" id="{27FC93B4-EE93-4BDE-95DE-6FEA82342A92}"/>
              </a:ext>
            </a:extLst>
          </p:cNvPr>
          <p:cNvPicPr>
            <a:picLocks noChangeAspect="1"/>
          </p:cNvPicPr>
          <p:nvPr/>
        </p:nvPicPr>
        <p:blipFill>
          <a:blip r:embed="rId3"/>
          <a:stretch>
            <a:fillRect/>
          </a:stretch>
        </p:blipFill>
        <p:spPr>
          <a:xfrm>
            <a:off x="673999" y="2456497"/>
            <a:ext cx="7905750" cy="781050"/>
          </a:xfrm>
          <a:prstGeom prst="rect">
            <a:avLst/>
          </a:prstGeom>
        </p:spPr>
      </p:pic>
      <p:sp>
        <p:nvSpPr>
          <p:cNvPr id="11" name="ZoneTexte 10">
            <a:extLst>
              <a:ext uri="{FF2B5EF4-FFF2-40B4-BE49-F238E27FC236}">
                <a16:creationId xmlns:a16="http://schemas.microsoft.com/office/drawing/2014/main" id="{24C1C1D9-194B-4D61-B3BB-FE3B214993CE}"/>
              </a:ext>
            </a:extLst>
          </p:cNvPr>
          <p:cNvSpPr txBox="1"/>
          <p:nvPr/>
        </p:nvSpPr>
        <p:spPr>
          <a:xfrm>
            <a:off x="432872" y="3424561"/>
            <a:ext cx="8146877" cy="1169551"/>
          </a:xfrm>
          <a:prstGeom prst="rect">
            <a:avLst/>
          </a:prstGeom>
          <a:solidFill>
            <a:srgbClr val="0000FF"/>
          </a:solidFill>
        </p:spPr>
        <p:txBody>
          <a:bodyPr wrap="square">
            <a:spAutoFit/>
          </a:bodyPr>
          <a:lstStyle>
            <a:defPPr>
              <a:defRPr lang="fr-FR"/>
            </a:defPPr>
            <a:lvl1pPr algn="ctr">
              <a:defRPr b="1">
                <a:solidFill>
                  <a:schemeClr val="bg1"/>
                </a:solidFill>
              </a:defRPr>
            </a:lvl1pPr>
          </a:lstStyle>
          <a:p>
            <a:r>
              <a:rPr lang="fr-FR" sz="1400" dirty="0">
                <a:latin typeface="Marianne" panose="02000000000000000000" pitchFamily="2" charset="0"/>
              </a:rPr>
              <a:t>À consulter sur votre dossier : </a:t>
            </a:r>
          </a:p>
          <a:p>
            <a:endParaRPr lang="fr-FR" sz="1400" dirty="0">
              <a:latin typeface="Marianne" panose="02000000000000000000" pitchFamily="2" charset="0"/>
            </a:endParaRPr>
          </a:p>
          <a:p>
            <a:r>
              <a:rPr lang="fr-FR" sz="1400" dirty="0">
                <a:latin typeface="Marianne" panose="02000000000000000000" pitchFamily="2" charset="0"/>
              </a:rPr>
              <a:t>La vidéo « </a:t>
            </a:r>
            <a:r>
              <a:rPr lang="fr-FR" sz="1400" dirty="0">
                <a:solidFill>
                  <a:srgbClr val="FFFFFF"/>
                </a:solidFill>
                <a:latin typeface="Marianne" panose="02000000000000000000" pitchFamily="2" charset="0"/>
                <a:hlinkClick r:id="rId4"/>
              </a:rPr>
              <a:t>Liste d’attente comment ça marche ?</a:t>
            </a:r>
            <a:r>
              <a:rPr lang="fr-FR" sz="1400" dirty="0">
                <a:latin typeface="Marianne" panose="02000000000000000000" pitchFamily="2" charset="0"/>
              </a:rPr>
              <a:t> »</a:t>
            </a:r>
          </a:p>
          <a:p>
            <a:endParaRPr lang="fr-FR" sz="1400" dirty="0">
              <a:latin typeface="Marianne" panose="02000000000000000000" pitchFamily="2" charset="0"/>
            </a:endParaRPr>
          </a:p>
          <a:p>
            <a:r>
              <a:rPr lang="fr-FR" sz="1400" dirty="0">
                <a:latin typeface="Marianne" panose="02000000000000000000" pitchFamily="2" charset="0"/>
                <a:hlinkClick r:id="rId5"/>
              </a:rPr>
              <a:t>L’infographie sur les listes d’attente en internat </a:t>
            </a:r>
            <a:endParaRPr lang="fr-FR" sz="1400" dirty="0">
              <a:latin typeface="Marianne" panose="02000000000000000000" pitchFamily="2" charset="0"/>
            </a:endParaRPr>
          </a:p>
        </p:txBody>
      </p:sp>
    </p:spTree>
    <p:extLst>
      <p:ext uri="{BB962C8B-B14F-4D97-AF65-F5344CB8AC3E}">
        <p14:creationId xmlns:p14="http://schemas.microsoft.com/office/powerpoint/2010/main" val="215028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18</a:t>
            </a:fld>
            <a:endParaRPr lang="fr-FR" dirty="0"/>
          </a:p>
        </p:txBody>
      </p:sp>
      <p:sp>
        <p:nvSpPr>
          <p:cNvPr id="3" name="Titre 2"/>
          <p:cNvSpPr>
            <a:spLocks noGrp="1"/>
          </p:cNvSpPr>
          <p:nvPr>
            <p:ph type="title"/>
          </p:nvPr>
        </p:nvSpPr>
        <p:spPr/>
        <p:txBody>
          <a:bodyPr/>
          <a:lstStyle/>
          <a:p>
            <a:r>
              <a:rPr lang="fr-FR" sz="2400" dirty="0"/>
              <a:t>Une visualisation des indicateurs du classement   </a:t>
            </a:r>
          </a:p>
        </p:txBody>
      </p:sp>
      <p:sp>
        <p:nvSpPr>
          <p:cNvPr id="6" name="Rectangle 5"/>
          <p:cNvSpPr/>
          <p:nvPr/>
        </p:nvSpPr>
        <p:spPr>
          <a:xfrm>
            <a:off x="5156812" y="258916"/>
            <a:ext cx="3722494"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Comprendre les listes d’attente</a:t>
            </a:r>
          </a:p>
        </p:txBody>
      </p:sp>
      <p:sp>
        <p:nvSpPr>
          <p:cNvPr id="4" name="Rectangle 3"/>
          <p:cNvSpPr/>
          <p:nvPr/>
        </p:nvSpPr>
        <p:spPr>
          <a:xfrm>
            <a:off x="6071861" y="1720989"/>
            <a:ext cx="2559991" cy="1754326"/>
          </a:xfrm>
          <a:prstGeom prst="rect">
            <a:avLst/>
          </a:prstGeom>
        </p:spPr>
        <p:txBody>
          <a:bodyPr wrap="square">
            <a:spAutoFit/>
          </a:bodyPr>
          <a:lstStyle/>
          <a:p>
            <a:pPr>
              <a:spcBef>
                <a:spcPts val="600"/>
              </a:spcBef>
              <a:spcAft>
                <a:spcPts val="600"/>
              </a:spcAft>
            </a:pPr>
            <a:r>
              <a:rPr lang="fr-FR" sz="1400" b="1" dirty="0">
                <a:solidFill>
                  <a:srgbClr val="000091"/>
                </a:solidFill>
                <a:latin typeface="Marianne" panose="02000000000000000000" pitchFamily="2" charset="0"/>
              </a:rPr>
              <a:t>Conseil</a:t>
            </a:r>
            <a:r>
              <a:rPr lang="fr-FR" sz="1400" dirty="0">
                <a:solidFill>
                  <a:srgbClr val="000091"/>
                </a:solidFill>
                <a:latin typeface="Marianne" panose="02000000000000000000" pitchFamily="2" charset="0"/>
              </a:rPr>
              <a:t> : </a:t>
            </a:r>
            <a:br>
              <a:rPr lang="fr-FR" sz="1400" dirty="0">
                <a:solidFill>
                  <a:srgbClr val="000091"/>
                </a:solidFill>
                <a:latin typeface="Marianne" panose="02000000000000000000" pitchFamily="2" charset="0"/>
              </a:rPr>
            </a:br>
            <a:r>
              <a:rPr lang="fr-FR" sz="1400" dirty="0">
                <a:solidFill>
                  <a:srgbClr val="000091"/>
                </a:solidFill>
                <a:latin typeface="Marianne" panose="02000000000000000000" pitchFamily="2" charset="0"/>
              </a:rPr>
              <a:t>comparer sa position dans le classement et celle du dernier candidat admis en 2024 </a:t>
            </a:r>
          </a:p>
          <a:p>
            <a:pPr algn="just">
              <a:spcBef>
                <a:spcPts val="600"/>
              </a:spcBef>
              <a:spcAft>
                <a:spcPts val="600"/>
              </a:spcAft>
            </a:pPr>
            <a:r>
              <a:rPr lang="fr-FR" sz="1400" dirty="0">
                <a:solidFill>
                  <a:srgbClr val="000091"/>
                </a:solidFill>
                <a:latin typeface="Marianne" panose="02000000000000000000" pitchFamily="2" charset="0"/>
              </a:rPr>
              <a:t>&gt;&gt; une manière d’estimer les possibilités d’être admis</a:t>
            </a:r>
          </a:p>
        </p:txBody>
      </p:sp>
      <p:pic>
        <p:nvPicPr>
          <p:cNvPr id="10" name="Image 9">
            <a:extLst>
              <a:ext uri="{FF2B5EF4-FFF2-40B4-BE49-F238E27FC236}">
                <a16:creationId xmlns:a16="http://schemas.microsoft.com/office/drawing/2014/main" id="{CA4084ED-F59E-4DFA-9897-31ABFF53C1F0}"/>
              </a:ext>
            </a:extLst>
          </p:cNvPr>
          <p:cNvPicPr>
            <a:picLocks noChangeAspect="1"/>
          </p:cNvPicPr>
          <p:nvPr/>
        </p:nvPicPr>
        <p:blipFill>
          <a:blip r:embed="rId2"/>
          <a:stretch>
            <a:fillRect/>
          </a:stretch>
        </p:blipFill>
        <p:spPr>
          <a:xfrm>
            <a:off x="265855" y="1350457"/>
            <a:ext cx="5584755" cy="3463845"/>
          </a:xfrm>
          <a:prstGeom prst="rect">
            <a:avLst/>
          </a:prstGeom>
        </p:spPr>
      </p:pic>
    </p:spTree>
    <p:extLst>
      <p:ext uri="{BB962C8B-B14F-4D97-AF65-F5344CB8AC3E}">
        <p14:creationId xmlns:p14="http://schemas.microsoft.com/office/powerpoint/2010/main" val="229864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2457" y="952820"/>
            <a:ext cx="8204509" cy="3742125"/>
          </a:xfrm>
        </p:spPr>
        <p:txBody>
          <a:bodyPr/>
          <a:lstStyle/>
          <a:p>
            <a:pPr marL="285750" indent="-285750" defTabSz="457200">
              <a:spcBef>
                <a:spcPts val="1200"/>
              </a:spcBef>
              <a:spcAft>
                <a:spcPts val="600"/>
              </a:spcAft>
              <a:buClr>
                <a:srgbClr val="0000FF"/>
              </a:buClr>
              <a:buSzPct val="100000"/>
              <a:buFont typeface="Wingdings" panose="05000000000000000000" pitchFamily="2" charset="2"/>
              <a:buChar char="Ø"/>
            </a:pPr>
            <a:r>
              <a:rPr lang="fr-FR" sz="1600" b="1" dirty="0">
                <a:solidFill>
                  <a:schemeClr val="bg1"/>
                </a:solidFill>
                <a:highlight>
                  <a:srgbClr val="0000FF"/>
                </a:highlight>
                <a:latin typeface="Marianne" panose="02000000000000000000" pitchFamily="2" charset="0"/>
              </a:rPr>
              <a:t>Le candidat est informé du refus (dans les formations sélectives uniquement)</a:t>
            </a:r>
          </a:p>
          <a:p>
            <a:pPr marL="742950" lvl="1" indent="-285750" algn="just" defTabSz="457200">
              <a:spcBef>
                <a:spcPct val="20000"/>
              </a:spcBef>
              <a:spcAft>
                <a:spcPts val="0"/>
              </a:spcAft>
              <a:buClr>
                <a:srgbClr val="FF0000"/>
              </a:buClr>
            </a:pPr>
            <a:endParaRPr lang="fr-FR" sz="1600" dirty="0">
              <a:solidFill>
                <a:schemeClr val="tx1"/>
              </a:solidFill>
              <a:latin typeface="Marianne" panose="02000000000000000000" pitchFamily="2" charset="0"/>
            </a:endParaRPr>
          </a:p>
          <a:p>
            <a:pPr marL="742950" lvl="1" indent="-285750" algn="just" defTabSz="457200">
              <a:spcBef>
                <a:spcPct val="20000"/>
              </a:spcBef>
              <a:spcAft>
                <a:spcPts val="0"/>
              </a:spcAft>
              <a:buClr>
                <a:srgbClr val="FF0000"/>
              </a:buClr>
            </a:pPr>
            <a:endParaRPr lang="fr-FR" sz="1600" dirty="0">
              <a:solidFill>
                <a:schemeClr val="tx1"/>
              </a:solidFill>
              <a:latin typeface="Marianne" panose="02000000000000000000" pitchFamily="2" charset="0"/>
            </a:endParaRPr>
          </a:p>
          <a:p>
            <a:pPr marL="742950" lvl="1" indent="-285750" algn="just" defTabSz="457200">
              <a:spcBef>
                <a:spcPct val="20000"/>
              </a:spcBef>
              <a:spcAft>
                <a:spcPts val="0"/>
              </a:spcAft>
              <a:buClr>
                <a:srgbClr val="FF0000"/>
              </a:buClr>
            </a:pPr>
            <a:endParaRPr lang="fr-FR" sz="1600" dirty="0">
              <a:solidFill>
                <a:schemeClr val="tx1"/>
              </a:solidFill>
              <a:latin typeface="Marianne" panose="02000000000000000000" pitchFamily="2" charset="0"/>
            </a:endParaRPr>
          </a:p>
          <a:p>
            <a:pPr marL="742950" lvl="1" indent="-285750" algn="just" defTabSz="457200">
              <a:spcBef>
                <a:spcPct val="20000"/>
              </a:spcBef>
              <a:spcAft>
                <a:spcPts val="0"/>
              </a:spcAft>
              <a:buClr>
                <a:srgbClr val="FF0000"/>
              </a:buClr>
            </a:pPr>
            <a:endParaRPr lang="fr-FR" sz="1600" dirty="0">
              <a:solidFill>
                <a:schemeClr val="tx1"/>
              </a:solidFill>
              <a:latin typeface="Marianne" panose="02000000000000000000" pitchFamily="2" charset="0"/>
            </a:endParaRPr>
          </a:p>
          <a:p>
            <a:pPr marL="742950" lvl="1" indent="-285750" algn="just" defTabSz="457200">
              <a:spcBef>
                <a:spcPct val="20000"/>
              </a:spcBef>
              <a:spcAft>
                <a:spcPts val="0"/>
              </a:spcAft>
              <a:buClr>
                <a:srgbClr val="FF0000"/>
              </a:buClr>
            </a:pPr>
            <a:endParaRPr lang="fr-FR" sz="1600" dirty="0">
              <a:solidFill>
                <a:schemeClr val="tx1"/>
              </a:solidFill>
              <a:latin typeface="Marianne" panose="02000000000000000000" pitchFamily="2" charset="0"/>
            </a:endParaRPr>
          </a:p>
          <a:p>
            <a:pPr marL="742950" lvl="1" indent="-285750" algn="just" defTabSz="457200">
              <a:spcBef>
                <a:spcPct val="20000"/>
              </a:spcBef>
              <a:spcAft>
                <a:spcPts val="0"/>
              </a:spcAft>
              <a:buClr>
                <a:srgbClr val="FF0000"/>
              </a:buClr>
            </a:pPr>
            <a:endParaRPr lang="fr-FR" sz="800" dirty="0">
              <a:solidFill>
                <a:schemeClr val="tx1"/>
              </a:solidFill>
              <a:latin typeface="Marianne" panose="02000000000000000000" pitchFamily="2" charset="0"/>
            </a:endParaRPr>
          </a:p>
          <a:p>
            <a:pPr marL="177800" lvl="0" indent="-177800" defTabSz="457200">
              <a:spcAft>
                <a:spcPts val="0"/>
              </a:spcAft>
              <a:buClr>
                <a:srgbClr val="FF0000"/>
              </a:buClr>
              <a:buSzPct val="100000"/>
              <a:buFont typeface="Lucida Grande"/>
              <a:buChar char="&gt;"/>
            </a:pPr>
            <a:endParaRPr lang="fr-FR" sz="1100" dirty="0">
              <a:solidFill>
                <a:srgbClr val="3D566E"/>
              </a:solidFill>
              <a:latin typeface="Marianne" panose="02000000000000000000" pitchFamily="2"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dirty="0"/>
          </a:p>
        </p:txBody>
      </p:sp>
      <p:sp>
        <p:nvSpPr>
          <p:cNvPr id="8" name="Rectangle 7"/>
          <p:cNvSpPr/>
          <p:nvPr/>
        </p:nvSpPr>
        <p:spPr>
          <a:xfrm>
            <a:off x="3969830" y="217828"/>
            <a:ext cx="4796506"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Comprendre la situation d’un vœu refusé</a:t>
            </a:r>
          </a:p>
        </p:txBody>
      </p:sp>
      <p:pic>
        <p:nvPicPr>
          <p:cNvPr id="4" name="Image 3">
            <a:extLst>
              <a:ext uri="{FF2B5EF4-FFF2-40B4-BE49-F238E27FC236}">
                <a16:creationId xmlns:a16="http://schemas.microsoft.com/office/drawing/2014/main" id="{2B7BA95F-E608-4B87-9EC6-723A16569F71}"/>
              </a:ext>
            </a:extLst>
          </p:cNvPr>
          <p:cNvPicPr>
            <a:picLocks noChangeAspect="1"/>
          </p:cNvPicPr>
          <p:nvPr/>
        </p:nvPicPr>
        <p:blipFill>
          <a:blip r:embed="rId2"/>
          <a:stretch>
            <a:fillRect/>
          </a:stretch>
        </p:blipFill>
        <p:spPr>
          <a:xfrm>
            <a:off x="1635512" y="1383186"/>
            <a:ext cx="5397166" cy="1440695"/>
          </a:xfrm>
          <a:prstGeom prst="rect">
            <a:avLst/>
          </a:prstGeom>
        </p:spPr>
      </p:pic>
      <p:sp>
        <p:nvSpPr>
          <p:cNvPr id="9" name="ZoneTexte 8">
            <a:extLst>
              <a:ext uri="{FF2B5EF4-FFF2-40B4-BE49-F238E27FC236}">
                <a16:creationId xmlns:a16="http://schemas.microsoft.com/office/drawing/2014/main" id="{E853B32B-B8BD-49DF-93E8-1366CE4A3D55}"/>
              </a:ext>
            </a:extLst>
          </p:cNvPr>
          <p:cNvSpPr txBox="1"/>
          <p:nvPr/>
        </p:nvSpPr>
        <p:spPr>
          <a:xfrm>
            <a:off x="362706" y="2786730"/>
            <a:ext cx="8541653" cy="1908215"/>
          </a:xfrm>
          <a:prstGeom prst="rect">
            <a:avLst/>
          </a:prstGeom>
          <a:noFill/>
        </p:spPr>
        <p:txBody>
          <a:bodyPr wrap="square">
            <a:spAutoFit/>
          </a:bodyPr>
          <a:lstStyle/>
          <a:p>
            <a:pPr algn="just"/>
            <a:r>
              <a:rPr lang="fr-FR" sz="1200" dirty="0">
                <a:solidFill>
                  <a:srgbClr val="000091"/>
                </a:solidFill>
                <a:latin typeface="Marianne" panose="02000000000000000000" pitchFamily="2" charset="0"/>
              </a:rPr>
              <a:t>Si le candidat n’est pas retenu dans une formation sélective, Parcoursup lui indique dans son dossier comment solliciter le responsable de la formation pour demander les raisons de cette décision. </a:t>
            </a:r>
          </a:p>
          <a:p>
            <a:pPr algn="ctr">
              <a:spcBef>
                <a:spcPts val="1200"/>
              </a:spcBef>
            </a:pPr>
            <a:r>
              <a:rPr lang="fr-FR" sz="1200" b="1" dirty="0">
                <a:solidFill>
                  <a:srgbClr val="000091"/>
                </a:solidFill>
                <a:latin typeface="Marianne" panose="02000000000000000000" pitchFamily="2" charset="0"/>
              </a:rPr>
              <a:t>Il a un mois à compter de la publication des réponses pour faire sa demande.</a:t>
            </a:r>
          </a:p>
          <a:p>
            <a:pPr algn="just"/>
            <a:r>
              <a:rPr lang="fr-FR" sz="1200" dirty="0">
                <a:solidFill>
                  <a:srgbClr val="000091"/>
                </a:solidFill>
                <a:latin typeface="Marianne" panose="02000000000000000000" pitchFamily="2" charset="0"/>
              </a:rPr>
              <a:t> </a:t>
            </a:r>
          </a:p>
          <a:p>
            <a:pPr algn="just"/>
            <a:r>
              <a:rPr lang="fr-FR" sz="1200" dirty="0">
                <a:solidFill>
                  <a:srgbClr val="000091"/>
                </a:solidFill>
                <a:latin typeface="Marianne" panose="02000000000000000000" pitchFamily="2" charset="0"/>
              </a:rPr>
              <a:t>En face du vœu concerné, il peut consulter la </a:t>
            </a:r>
            <a:r>
              <a:rPr lang="fr-FR" sz="1200" b="1" dirty="0">
                <a:solidFill>
                  <a:srgbClr val="000091"/>
                </a:solidFill>
                <a:latin typeface="Marianne" panose="02000000000000000000" pitchFamily="2" charset="0"/>
              </a:rPr>
              <a:t>notification de la formation </a:t>
            </a:r>
            <a:r>
              <a:rPr lang="fr-FR" sz="1200" dirty="0">
                <a:solidFill>
                  <a:srgbClr val="000091"/>
                </a:solidFill>
                <a:latin typeface="Marianne" panose="02000000000000000000" pitchFamily="2" charset="0"/>
              </a:rPr>
              <a:t>qui lui explique comment procéder pour demander des explications.</a:t>
            </a:r>
          </a:p>
          <a:p>
            <a:pPr algn="just"/>
            <a:r>
              <a:rPr lang="fr-FR" sz="1200" dirty="0">
                <a:solidFill>
                  <a:srgbClr val="000091"/>
                </a:solidFill>
                <a:latin typeface="Marianne" panose="02000000000000000000" pitchFamily="2" charset="0"/>
              </a:rPr>
              <a:t> </a:t>
            </a:r>
          </a:p>
          <a:p>
            <a:pPr marL="285750" indent="-285750" algn="just">
              <a:buFont typeface="Wingdings" panose="05000000000000000000" pitchFamily="2" charset="2"/>
              <a:buChar char="Ø"/>
            </a:pPr>
            <a:r>
              <a:rPr lang="fr-FR" sz="1200" dirty="0">
                <a:solidFill>
                  <a:srgbClr val="000091"/>
                </a:solidFill>
                <a:latin typeface="Marianne" panose="02000000000000000000" pitchFamily="2" charset="0"/>
              </a:rPr>
              <a:t>S’il s’agit d’une formation publique, il a également le droit de contester la décision en formulant un recours devant le tribunal administratif dans les deux mois qui suivent la décision.</a:t>
            </a:r>
          </a:p>
        </p:txBody>
      </p:sp>
    </p:spTree>
    <p:extLst>
      <p:ext uri="{BB962C8B-B14F-4D97-AF65-F5344CB8AC3E}">
        <p14:creationId xmlns:p14="http://schemas.microsoft.com/office/powerpoint/2010/main" val="106353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60372" y="3984642"/>
            <a:ext cx="7237247" cy="792088"/>
          </a:xfrm>
        </p:spPr>
        <p:txBody>
          <a:bodyPr/>
          <a:lstStyle/>
          <a:p>
            <a:pPr marL="0" indent="0">
              <a:buNone/>
            </a:pPr>
            <a:r>
              <a:rPr lang="fr-FR" sz="2400" dirty="0">
                <a:latin typeface="Marianne" panose="02000000000000000000" pitchFamily="2" charset="0"/>
              </a:rPr>
              <a:t/>
            </a:r>
            <a:br>
              <a:rPr lang="fr-FR" sz="2400" dirty="0">
                <a:latin typeface="Marianne" panose="02000000000000000000" pitchFamily="2" charset="0"/>
              </a:rPr>
            </a:br>
            <a:r>
              <a:rPr lang="fr-FR" sz="2400" dirty="0">
                <a:latin typeface="Marianne" panose="02000000000000000000" pitchFamily="2" charset="0"/>
              </a:rPr>
              <a:t>Retour sur l’examen des vœux par 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a:t>
            </a:fld>
            <a:endParaRPr lang="fr-FR" dirty="0"/>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2" y="890888"/>
            <a:ext cx="7362527" cy="3202242"/>
          </a:xfrm>
        </p:spPr>
      </p:pic>
    </p:spTree>
    <p:extLst>
      <p:ext uri="{BB962C8B-B14F-4D97-AF65-F5344CB8AC3E}">
        <p14:creationId xmlns:p14="http://schemas.microsoft.com/office/powerpoint/2010/main" val="208751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dirty="0"/>
          </a:p>
        </p:txBody>
      </p:sp>
      <p:sp>
        <p:nvSpPr>
          <p:cNvPr id="3" name="Espace réservé du contenu 2"/>
          <p:cNvSpPr>
            <a:spLocks noGrp="1"/>
          </p:cNvSpPr>
          <p:nvPr>
            <p:ph sz="quarter" idx="14"/>
          </p:nvPr>
        </p:nvSpPr>
        <p:spPr>
          <a:xfrm>
            <a:off x="505521" y="915354"/>
            <a:ext cx="8260815" cy="3681107"/>
          </a:xfrm>
        </p:spPr>
        <p:txBody>
          <a:bodyPr/>
          <a:lstStyle/>
          <a:p>
            <a:pPr algn="just"/>
            <a:r>
              <a:rPr lang="fr-FR" sz="1600" dirty="0">
                <a:latin typeface="Marianne" panose="02000000000000000000" pitchFamily="2" charset="0"/>
              </a:rPr>
              <a:t>La réponse </a:t>
            </a:r>
            <a:r>
              <a:rPr lang="fr-FR" sz="1600" b="1" dirty="0">
                <a:solidFill>
                  <a:srgbClr val="F28E65"/>
                </a:solidFill>
                <a:latin typeface="Marianne" panose="02000000000000000000" pitchFamily="2" charset="0"/>
              </a:rPr>
              <a:t>« candidature retenue sous réserve de contrat »</a:t>
            </a:r>
            <a:r>
              <a:rPr lang="fr-FR" sz="1600" dirty="0">
                <a:latin typeface="Marianne" panose="02000000000000000000" pitchFamily="2" charset="0"/>
              </a:rPr>
              <a:t> signifie que la candidature a été sélectionnée et que pour être effectivement admis le candidat doit avoir signé un contrat d’apprentissage avec un employeur.</a:t>
            </a:r>
          </a:p>
          <a:p>
            <a:pPr algn="just">
              <a:spcAft>
                <a:spcPts val="1200"/>
              </a:spcAft>
            </a:pPr>
            <a:r>
              <a:rPr lang="fr-FR" sz="1600" dirty="0">
                <a:latin typeface="Marianne" panose="02000000000000000000" pitchFamily="2" charset="0"/>
              </a:rPr>
              <a:t>La </a:t>
            </a:r>
            <a:r>
              <a:rPr lang="fr-FR" sz="1600" b="1" dirty="0">
                <a:solidFill>
                  <a:srgbClr val="F28E65"/>
                </a:solidFill>
                <a:latin typeface="Marianne" panose="02000000000000000000" pitchFamily="2" charset="0"/>
              </a:rPr>
              <a:t>proposition d’admission n’est déclenchée qu’après enregistrement du contrat signé sur Parcoursup par le CFA.</a:t>
            </a:r>
          </a:p>
          <a:p>
            <a:pPr algn="just"/>
            <a:r>
              <a:rPr lang="fr-FR" sz="1600" b="1" dirty="0">
                <a:solidFill>
                  <a:srgbClr val="ED7454"/>
                </a:solidFill>
                <a:latin typeface="Marianne" panose="02000000000000000000" pitchFamily="2" charset="0"/>
              </a:rPr>
              <a:t>&gt; &gt; </a:t>
            </a:r>
            <a:r>
              <a:rPr lang="fr-FR" sz="1600" dirty="0">
                <a:latin typeface="Marianne" panose="02000000000000000000" pitchFamily="2" charset="0"/>
              </a:rPr>
              <a:t>Faire ses recherches d’employeur sans tarder en consultant :</a:t>
            </a:r>
          </a:p>
          <a:p>
            <a:pPr marL="214313" indent="-214313" algn="just">
              <a:buFont typeface="Arial" panose="020B0604020202020204" pitchFamily="34" charset="0"/>
              <a:buChar char="•"/>
            </a:pPr>
            <a:r>
              <a:rPr lang="fr-FR" sz="1600" dirty="0">
                <a:latin typeface="Marianne" panose="02000000000000000000" pitchFamily="2" charset="0"/>
              </a:rPr>
              <a:t>Le site </a:t>
            </a:r>
            <a:r>
              <a:rPr lang="fr-FR" sz="1600" b="1" dirty="0">
                <a:solidFill>
                  <a:srgbClr val="F28E65"/>
                </a:solidFill>
                <a:latin typeface="Marianne" panose="02000000000000000000" pitchFamily="2" charset="0"/>
                <a:hlinkClick r:id="rId2"/>
              </a:rPr>
              <a:t>La bonne alternance </a:t>
            </a:r>
            <a:r>
              <a:rPr lang="fr-FR" sz="1600" b="1" dirty="0">
                <a:solidFill>
                  <a:srgbClr val="F28E65"/>
                </a:solidFill>
                <a:latin typeface="Marianne" panose="02000000000000000000" pitchFamily="2" charset="0"/>
              </a:rPr>
              <a:t>depuis son dossier </a:t>
            </a:r>
            <a:r>
              <a:rPr lang="fr-FR" sz="1600" dirty="0">
                <a:latin typeface="Marianne" panose="02000000000000000000" pitchFamily="2" charset="0"/>
              </a:rPr>
              <a:t>pour trouver les entreprises qui recrutent régulièrement des apprentis</a:t>
            </a:r>
          </a:p>
          <a:p>
            <a:pPr marL="214313" indent="-214313" algn="just">
              <a:buFont typeface="Arial" panose="020B0604020202020204" pitchFamily="34" charset="0"/>
              <a:buChar char="•"/>
            </a:pPr>
            <a:r>
              <a:rPr lang="fr-FR" sz="1600" b="1" dirty="0">
                <a:solidFill>
                  <a:srgbClr val="F28E65"/>
                </a:solidFill>
                <a:latin typeface="Marianne" panose="02000000000000000000" pitchFamily="2" charset="0"/>
              </a:rPr>
              <a:t>Nos conseils </a:t>
            </a:r>
            <a:r>
              <a:rPr lang="fr-FR" sz="1600" dirty="0">
                <a:latin typeface="Marianne" panose="02000000000000000000" pitchFamily="2" charset="0"/>
              </a:rPr>
              <a:t>pour trouver un employeur sur </a:t>
            </a:r>
            <a:r>
              <a:rPr lang="fr-FR" sz="1600" b="1" dirty="0">
                <a:solidFill>
                  <a:srgbClr val="F28E65"/>
                </a:solidFill>
                <a:latin typeface="Marianne" panose="02000000000000000000" pitchFamily="2" charset="0"/>
                <a:hlinkClick r:id="rId3"/>
              </a:rPr>
              <a:t>Parcoursup.gouv.fr </a:t>
            </a:r>
            <a:endParaRPr lang="fr-FR" sz="1600" b="1" dirty="0">
              <a:solidFill>
                <a:srgbClr val="F28E65"/>
              </a:solidFill>
              <a:latin typeface="Marianne" panose="02000000000000000000" pitchFamily="2" charset="0"/>
            </a:endParaRPr>
          </a:p>
          <a:p>
            <a:pPr algn="just"/>
            <a:endParaRPr lang="fr-FR" sz="1000" dirty="0">
              <a:latin typeface="Marianne" panose="02000000000000000000" pitchFamily="2" charset="0"/>
            </a:endParaRPr>
          </a:p>
          <a:p>
            <a:pPr algn="just"/>
            <a:r>
              <a:rPr lang="fr-FR" sz="1600" dirty="0">
                <a:latin typeface="Marianne" panose="02000000000000000000" pitchFamily="2" charset="0"/>
              </a:rPr>
              <a:t>Les CFA et les établissements qui vous intéressent doivent également vous aider, </a:t>
            </a:r>
            <a:r>
              <a:rPr lang="fr-FR" sz="1600" b="1" dirty="0">
                <a:solidFill>
                  <a:srgbClr val="F28E65"/>
                </a:solidFill>
                <a:latin typeface="Marianne" panose="02000000000000000000" pitchFamily="2" charset="0"/>
              </a:rPr>
              <a:t>ils peuvent être contactés directement. </a:t>
            </a:r>
          </a:p>
          <a:p>
            <a:endParaRPr lang="fr-FR" sz="1350" dirty="0"/>
          </a:p>
        </p:txBody>
      </p:sp>
      <p:sp>
        <p:nvSpPr>
          <p:cNvPr id="5" name="Rectangle à coins arrondis 4"/>
          <p:cNvSpPr/>
          <p:nvPr/>
        </p:nvSpPr>
        <p:spPr>
          <a:xfrm>
            <a:off x="5293867" y="208900"/>
            <a:ext cx="3472469" cy="408623"/>
          </a:xfrm>
          <a:prstGeom prst="round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Les vœux en apprentissage</a:t>
            </a:r>
          </a:p>
        </p:txBody>
      </p:sp>
    </p:spTree>
    <p:extLst>
      <p:ext uri="{BB962C8B-B14F-4D97-AF65-F5344CB8AC3E}">
        <p14:creationId xmlns:p14="http://schemas.microsoft.com/office/powerpoint/2010/main" val="3022546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8543" y="4217228"/>
            <a:ext cx="8476488" cy="415498"/>
          </a:xfrm>
          <a:prstGeom prst="rect">
            <a:avLst/>
          </a:prstGeom>
          <a:noFill/>
        </p:spPr>
        <p:txBody>
          <a:bodyPr wrap="square" rtlCol="0">
            <a:spAutoFit/>
          </a:bodyPr>
          <a:lstStyle/>
          <a:p>
            <a:r>
              <a:rPr lang="fr-FR" sz="2100" b="1" dirty="0">
                <a:solidFill>
                  <a:srgbClr val="000091"/>
                </a:solidFill>
                <a:latin typeface="Marianne" panose="02000000000000000000" pitchFamily="2" charset="0"/>
              </a:rPr>
              <a:t>Le classement des vœux en attente : entre le 6 et le 10 juin 2025</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21</a:t>
            </a:fld>
            <a:endParaRPr lang="fr-FR" dirty="0"/>
          </a:p>
        </p:txBody>
      </p:sp>
      <p:pic>
        <p:nvPicPr>
          <p:cNvPr id="5" name="Image 4">
            <a:extLst>
              <a:ext uri="{FF2B5EF4-FFF2-40B4-BE49-F238E27FC236}">
                <a16:creationId xmlns:a16="http://schemas.microsoft.com/office/drawing/2014/main" id="{38E846ED-8A9F-4184-A4DB-95C3AAA9D432}"/>
              </a:ext>
            </a:extLst>
          </p:cNvPr>
          <p:cNvPicPr>
            <a:picLocks noChangeAspect="1"/>
          </p:cNvPicPr>
          <p:nvPr/>
        </p:nvPicPr>
        <p:blipFill>
          <a:blip r:embed="rId2"/>
          <a:stretch>
            <a:fillRect/>
          </a:stretch>
        </p:blipFill>
        <p:spPr>
          <a:xfrm>
            <a:off x="1654444" y="849790"/>
            <a:ext cx="5835112" cy="3443919"/>
          </a:xfrm>
          <a:prstGeom prst="rect">
            <a:avLst/>
          </a:prstGeom>
        </p:spPr>
      </p:pic>
    </p:spTree>
    <p:extLst>
      <p:ext uri="{BB962C8B-B14F-4D97-AF65-F5344CB8AC3E}">
        <p14:creationId xmlns:p14="http://schemas.microsoft.com/office/powerpoint/2010/main" val="4135949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22</a:t>
            </a:fld>
            <a:endParaRPr lang="fr-FR" dirty="0"/>
          </a:p>
        </p:txBody>
      </p:sp>
      <p:sp>
        <p:nvSpPr>
          <p:cNvPr id="5" name="Espace réservé du contenu 4"/>
          <p:cNvSpPr>
            <a:spLocks noGrp="1"/>
          </p:cNvSpPr>
          <p:nvPr>
            <p:ph sz="quarter" idx="14"/>
          </p:nvPr>
        </p:nvSpPr>
        <p:spPr>
          <a:xfrm>
            <a:off x="346742" y="1030435"/>
            <a:ext cx="8419594" cy="3634555"/>
          </a:xfrm>
        </p:spPr>
        <p:txBody>
          <a:bodyPr/>
          <a:lstStyle/>
          <a:p>
            <a:pPr algn="just"/>
            <a:r>
              <a:rPr lang="fr-FR" sz="1400" b="1" dirty="0">
                <a:latin typeface="Marianne" panose="02000000000000000000" pitchFamily="2" charset="0"/>
              </a:rPr>
              <a:t>Objectif : </a:t>
            </a:r>
            <a:r>
              <a:rPr lang="fr-FR" sz="1400" b="1" dirty="0">
                <a:solidFill>
                  <a:srgbClr val="FF9575"/>
                </a:solidFill>
                <a:latin typeface="Marianne" panose="02000000000000000000" pitchFamily="2" charset="0"/>
              </a:rPr>
              <a:t>accélérer le processus de choix </a:t>
            </a:r>
            <a:r>
              <a:rPr lang="fr-FR" sz="1400" dirty="0">
                <a:latin typeface="Marianne" panose="02000000000000000000" pitchFamily="2" charset="0"/>
              </a:rPr>
              <a:t>pour réduire le sentiment d’attente et permettre à un maximum d’élèves d’avoir au moins une proposition avant les épreuves écrites du Bac </a:t>
            </a:r>
          </a:p>
          <a:p>
            <a:pPr algn="just"/>
            <a:endParaRPr lang="fr-FR" sz="800" dirty="0">
              <a:latin typeface="Marianne" panose="02000000000000000000" pitchFamily="2" charset="0"/>
            </a:endParaRPr>
          </a:p>
          <a:p>
            <a:pPr algn="just">
              <a:spcAft>
                <a:spcPts val="1200"/>
              </a:spcAft>
            </a:pPr>
            <a:r>
              <a:rPr lang="fr-FR" sz="1400" b="1" dirty="0">
                <a:latin typeface="Marianne" panose="02000000000000000000" pitchFamily="2" charset="0"/>
              </a:rPr>
              <a:t>Qui est concerné : </a:t>
            </a:r>
            <a:r>
              <a:rPr lang="fr-FR" sz="1400" dirty="0">
                <a:latin typeface="Marianne" panose="02000000000000000000" pitchFamily="2" charset="0"/>
              </a:rPr>
              <a:t>tous</a:t>
            </a:r>
            <a:r>
              <a:rPr lang="fr-FR" sz="1400" b="1" dirty="0">
                <a:latin typeface="Marianne" panose="02000000000000000000" pitchFamily="2" charset="0"/>
              </a:rPr>
              <a:t> </a:t>
            </a:r>
            <a:r>
              <a:rPr lang="fr-FR" sz="1400" dirty="0">
                <a:latin typeface="Marianne" panose="02000000000000000000" pitchFamily="2" charset="0"/>
              </a:rPr>
              <a:t>les candidats de la phase principale qui ont des vœux en attente au 6 juin (avec ou sans proposition d’admission acceptée) et qui souhaitent les conserver (en tout ou partie). </a:t>
            </a:r>
          </a:p>
          <a:p>
            <a:pPr marL="285750" indent="-285750" algn="just">
              <a:buFont typeface="Wingdings" panose="05000000000000000000" pitchFamily="2" charset="2"/>
              <a:buChar char="Ø"/>
            </a:pPr>
            <a:r>
              <a:rPr lang="fr-FR" sz="1400" b="1" dirty="0">
                <a:solidFill>
                  <a:srgbClr val="FF9575"/>
                </a:solidFill>
                <a:latin typeface="Marianne" panose="02000000000000000000" pitchFamily="2" charset="0"/>
              </a:rPr>
              <a:t>Pour les candidats qui auront déjà accepté une proposition d’admission, elle leur reste bien-sûr acquise et ils n’auront </a:t>
            </a:r>
            <a:r>
              <a:rPr lang="fr-FR" sz="1400" b="1" u="sng" dirty="0">
                <a:solidFill>
                  <a:srgbClr val="FF9575"/>
                </a:solidFill>
                <a:effectLst>
                  <a:outerShdw blurRad="38100" dist="38100" dir="2700000" algn="tl">
                    <a:srgbClr val="000000">
                      <a:alpha val="43137"/>
                    </a:srgbClr>
                  </a:outerShdw>
                </a:effectLst>
                <a:latin typeface="Marianne" panose="02000000000000000000" pitchFamily="2" charset="0"/>
              </a:rPr>
              <a:t>aucune action à faire pour la conserver</a:t>
            </a:r>
            <a:r>
              <a:rPr lang="fr-FR" sz="1400" b="1" dirty="0">
                <a:solidFill>
                  <a:srgbClr val="FF9575"/>
                </a:solidFill>
                <a:latin typeface="Marianne" panose="02000000000000000000" pitchFamily="2" charset="0"/>
              </a:rPr>
              <a:t>. </a:t>
            </a:r>
          </a:p>
          <a:p>
            <a:pPr algn="just"/>
            <a:endParaRPr lang="fr-FR" sz="800" dirty="0">
              <a:latin typeface="Marianne" panose="02000000000000000000" pitchFamily="2" charset="0"/>
            </a:endParaRPr>
          </a:p>
          <a:p>
            <a:pPr algn="just"/>
            <a:r>
              <a:rPr lang="fr-FR" sz="1400" b="1" dirty="0">
                <a:latin typeface="Marianne" panose="02000000000000000000" pitchFamily="2" charset="0"/>
              </a:rPr>
              <a:t>Quand : </a:t>
            </a:r>
            <a:r>
              <a:rPr lang="fr-FR" sz="1400" dirty="0">
                <a:latin typeface="Marianne" panose="02000000000000000000" pitchFamily="2" charset="0"/>
              </a:rPr>
              <a:t>entre le 6 et 10 juin 2025 &gt;&gt; Les candidats concernés recevront des informations et rappels par mail et sms. </a:t>
            </a:r>
          </a:p>
          <a:p>
            <a:pPr algn="just"/>
            <a:endParaRPr lang="fr-FR" sz="600" dirty="0">
              <a:latin typeface="Marianne" panose="02000000000000000000" pitchFamily="2" charset="0"/>
            </a:endParaRPr>
          </a:p>
          <a:p>
            <a:pPr algn="just"/>
            <a:r>
              <a:rPr lang="fr-FR" sz="1400" b="1" dirty="0">
                <a:latin typeface="Marianne" panose="02000000000000000000" pitchFamily="2" charset="0"/>
              </a:rPr>
              <a:t>Quelle stratégie </a:t>
            </a:r>
            <a:r>
              <a:rPr lang="fr-FR" sz="1400" dirty="0">
                <a:latin typeface="Marianne" panose="02000000000000000000" pitchFamily="2" charset="0"/>
              </a:rPr>
              <a:t>: classer ses vœux en fonction de ce que l’on préfère vraiment </a:t>
            </a:r>
            <a:r>
              <a:rPr lang="fr-FR" sz="1400" b="1" dirty="0">
                <a:latin typeface="Marianne" panose="02000000000000000000" pitchFamily="2" charset="0"/>
              </a:rPr>
              <a:t>&gt;&gt; pas besoin de faire de stratégie compliquée </a:t>
            </a:r>
          </a:p>
          <a:p>
            <a:pPr algn="just"/>
            <a:r>
              <a:rPr lang="fr-FR" sz="1400" dirty="0">
                <a:latin typeface="Marianne" panose="02000000000000000000" pitchFamily="2" charset="0"/>
              </a:rPr>
              <a:t>La bonne question à se poser : « si je suis accepté, est-ce que je veux rejoindre cette formation ? »</a:t>
            </a:r>
          </a:p>
          <a:p>
            <a:pPr algn="just"/>
            <a:endParaRPr lang="fr-FR" sz="1400" dirty="0">
              <a:latin typeface="Marianne" panose="02000000000000000000" pitchFamily="2" charset="0"/>
            </a:endParaRPr>
          </a:p>
          <a:p>
            <a:pPr algn="just"/>
            <a:endParaRPr lang="fr-FR" sz="1200" dirty="0">
              <a:latin typeface="Marianne" panose="02000000000000000000" pitchFamily="2" charset="0"/>
            </a:endParaRPr>
          </a:p>
          <a:p>
            <a:endParaRPr lang="fr-FR" dirty="0"/>
          </a:p>
        </p:txBody>
      </p:sp>
      <p:sp>
        <p:nvSpPr>
          <p:cNvPr id="6" name="Rectangle 5"/>
          <p:cNvSpPr/>
          <p:nvPr/>
        </p:nvSpPr>
        <p:spPr>
          <a:xfrm>
            <a:off x="3028638" y="225462"/>
            <a:ext cx="5993949" cy="338554"/>
          </a:xfrm>
          <a:prstGeom prst="rect">
            <a:avLst/>
          </a:prstGeom>
          <a:solidFill>
            <a:srgbClr val="34CB6A"/>
          </a:solidFill>
        </p:spPr>
        <p:txBody>
          <a:bodyPr wrap="none">
            <a:spAutoFit/>
          </a:bodyPr>
          <a:lstStyle/>
          <a:p>
            <a:pPr algn="ctr"/>
            <a:r>
              <a:rPr lang="fr-FR" sz="1600" b="1" dirty="0">
                <a:solidFill>
                  <a:schemeClr val="bg1"/>
                </a:solidFill>
                <a:latin typeface="Marianne" panose="02000000000000000000" pitchFamily="2" charset="0"/>
              </a:rPr>
              <a:t>Le classement des vœux en attente de la phase principale </a:t>
            </a:r>
          </a:p>
        </p:txBody>
      </p:sp>
    </p:spTree>
    <p:extLst>
      <p:ext uri="{BB962C8B-B14F-4D97-AF65-F5344CB8AC3E}">
        <p14:creationId xmlns:p14="http://schemas.microsoft.com/office/powerpoint/2010/main" val="4138332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23</a:t>
            </a:fld>
            <a:endParaRPr lang="fr-FR" dirty="0"/>
          </a:p>
        </p:txBody>
      </p:sp>
      <p:sp>
        <p:nvSpPr>
          <p:cNvPr id="4" name="Espace réservé du contenu 3"/>
          <p:cNvSpPr>
            <a:spLocks noGrp="1"/>
          </p:cNvSpPr>
          <p:nvPr>
            <p:ph sz="quarter" idx="14"/>
          </p:nvPr>
        </p:nvSpPr>
        <p:spPr>
          <a:xfrm>
            <a:off x="369785" y="944031"/>
            <a:ext cx="8148918" cy="4054172"/>
          </a:xfrm>
        </p:spPr>
        <p:txBody>
          <a:bodyPr/>
          <a:lstStyle/>
          <a:p>
            <a:pPr algn="just">
              <a:spcAft>
                <a:spcPts val="600"/>
              </a:spcAft>
            </a:pPr>
            <a:r>
              <a:rPr lang="fr-FR" sz="1600" dirty="0">
                <a:latin typeface="Marianne" panose="02000000000000000000" pitchFamily="2" charset="0"/>
              </a:rPr>
              <a:t>&gt; </a:t>
            </a:r>
            <a:r>
              <a:rPr lang="fr-FR" sz="1500" b="1" dirty="0">
                <a:solidFill>
                  <a:srgbClr val="FF9575"/>
                </a:solidFill>
                <a:latin typeface="Marianne" panose="02000000000000000000" pitchFamily="2" charset="0"/>
              </a:rPr>
              <a:t>En se connectant à son dossier </a:t>
            </a:r>
            <a:r>
              <a:rPr lang="fr-FR" sz="1500" b="1" u="sng" dirty="0">
                <a:solidFill>
                  <a:srgbClr val="FF9575"/>
                </a:solidFill>
                <a:effectLst>
                  <a:outerShdw blurRad="38100" dist="38100" dir="2700000" algn="tl">
                    <a:srgbClr val="000000">
                      <a:alpha val="43137"/>
                    </a:srgbClr>
                  </a:outerShdw>
                </a:effectLst>
                <a:latin typeface="Marianne" panose="02000000000000000000" pitchFamily="2" charset="0"/>
              </a:rPr>
              <a:t>entre le 6 et le 10 juin 2025 </a:t>
            </a:r>
            <a:r>
              <a:rPr lang="fr-FR" sz="1500" b="1" dirty="0">
                <a:solidFill>
                  <a:srgbClr val="FF9575"/>
                </a:solidFill>
                <a:latin typeface="Marianne" panose="02000000000000000000" pitchFamily="2" charset="0"/>
              </a:rPr>
              <a:t>(23h59, heure de Paris)</a:t>
            </a:r>
          </a:p>
          <a:p>
            <a:pPr marL="423450" lvl="1" indent="-171450" algn="just">
              <a:spcAft>
                <a:spcPts val="0"/>
              </a:spcAft>
              <a:buFont typeface="Wingdings" panose="05000000000000000000" pitchFamily="2" charset="2"/>
              <a:buChar char="Ø"/>
            </a:pPr>
            <a:r>
              <a:rPr lang="fr-FR" sz="1200" dirty="0">
                <a:latin typeface="Marianne" panose="02000000000000000000" pitchFamily="2" charset="0"/>
              </a:rPr>
              <a:t>le candidat sélectionne et classe par ordre de préférence les vœux en attente qu’il souhaite conserver</a:t>
            </a:r>
          </a:p>
          <a:p>
            <a:pPr marL="423450" lvl="1" indent="-171450" algn="just">
              <a:spcAft>
                <a:spcPts val="0"/>
              </a:spcAft>
              <a:buFont typeface="Wingdings" panose="05000000000000000000" pitchFamily="2" charset="2"/>
              <a:buChar char="Ø"/>
            </a:pPr>
            <a:r>
              <a:rPr lang="fr-FR" sz="1200" dirty="0">
                <a:latin typeface="Marianne" panose="02000000000000000000" pitchFamily="2" charset="0"/>
              </a:rPr>
              <a:t>Les formations n’auront jamais accès à son classement</a:t>
            </a:r>
          </a:p>
          <a:p>
            <a:pPr marL="423450" lvl="1" indent="-171450" algn="just">
              <a:spcAft>
                <a:spcPts val="0"/>
              </a:spcAft>
              <a:buFont typeface="Wingdings" panose="05000000000000000000" pitchFamily="2" charset="2"/>
              <a:buChar char="Ø"/>
            </a:pPr>
            <a:r>
              <a:rPr lang="fr-FR" sz="1200" dirty="0">
                <a:latin typeface="Marianne" panose="02000000000000000000" pitchFamily="2" charset="0"/>
              </a:rPr>
              <a:t>Le classement ne modifie pas la place dans la liste d’attente de la formation </a:t>
            </a:r>
          </a:p>
          <a:p>
            <a:pPr lvl="0" algn="just">
              <a:spcBef>
                <a:spcPts val="600"/>
              </a:spcBef>
              <a:spcAft>
                <a:spcPts val="600"/>
              </a:spcAft>
            </a:pPr>
            <a:r>
              <a:rPr lang="fr-FR" sz="1600" dirty="0">
                <a:latin typeface="Marianne" panose="02000000000000000000" pitchFamily="2" charset="0"/>
              </a:rPr>
              <a:t>&gt; </a:t>
            </a:r>
            <a:r>
              <a:rPr lang="fr-FR" sz="1500" b="1" u="sng" dirty="0">
                <a:solidFill>
                  <a:srgbClr val="FF9575"/>
                </a:solidFill>
                <a:effectLst>
                  <a:outerShdw blurRad="38100" dist="38100" dir="2700000" algn="tl">
                    <a:srgbClr val="000000">
                      <a:alpha val="43137"/>
                    </a:srgbClr>
                  </a:outerShdw>
                </a:effectLst>
                <a:latin typeface="Marianne" panose="02000000000000000000" pitchFamily="2" charset="0"/>
              </a:rPr>
              <a:t>À compter du 11 juin </a:t>
            </a:r>
            <a:r>
              <a:rPr lang="fr-FR" sz="1500" b="1" dirty="0">
                <a:solidFill>
                  <a:srgbClr val="FF9575"/>
                </a:solidFill>
                <a:latin typeface="Marianne" panose="02000000000000000000" pitchFamily="2" charset="0"/>
              </a:rPr>
              <a:t>: </a:t>
            </a:r>
          </a:p>
          <a:p>
            <a:pPr marL="537750" lvl="1" indent="-285750" algn="just">
              <a:spcAft>
                <a:spcPts val="300"/>
              </a:spcAft>
              <a:buFont typeface="Wingdings" panose="05000000000000000000" pitchFamily="2" charset="2"/>
              <a:buChar char="Ø"/>
            </a:pPr>
            <a:r>
              <a:rPr lang="fr-FR" sz="1200" dirty="0">
                <a:latin typeface="Marianne" panose="02000000000000000000" pitchFamily="2" charset="0"/>
              </a:rPr>
              <a:t>Les vœux en attente non classés avant le 10 juin 23h59 sont supprimés </a:t>
            </a:r>
          </a:p>
          <a:p>
            <a:pPr marL="537750" lvl="1" indent="-285750" algn="just">
              <a:buFont typeface="Wingdings" panose="05000000000000000000" pitchFamily="2" charset="2"/>
              <a:buChar char="Ø"/>
            </a:pPr>
            <a:r>
              <a:rPr lang="fr-FR" sz="1200" b="1" dirty="0">
                <a:latin typeface="Marianne" panose="02000000000000000000" pitchFamily="2" charset="0"/>
              </a:rPr>
              <a:t>Si un candidat reçoit une proposition d’admission pour un vœu en attente classé </a:t>
            </a:r>
            <a:r>
              <a:rPr lang="fr-FR" sz="1200" dirty="0">
                <a:latin typeface="Marianne" panose="02000000000000000000" pitchFamily="2" charset="0"/>
              </a:rPr>
              <a:t>: </a:t>
            </a:r>
          </a:p>
          <a:p>
            <a:pPr marL="717750" lvl="2" indent="-285750" algn="just">
              <a:spcAft>
                <a:spcPts val="600"/>
              </a:spcAft>
              <a:buFont typeface="Wingdings" panose="05000000000000000000" pitchFamily="2" charset="2"/>
              <a:buChar char="Ø"/>
            </a:pPr>
            <a:r>
              <a:rPr lang="fr-FR" sz="1200" dirty="0">
                <a:latin typeface="Marianne" panose="02000000000000000000" pitchFamily="2" charset="0"/>
              </a:rPr>
              <a:t>Il peut choisir d’accepter ou de refuser cette proposition</a:t>
            </a:r>
          </a:p>
          <a:p>
            <a:pPr marL="717750" lvl="2" indent="-285750" algn="just">
              <a:buFont typeface="Wingdings" panose="05000000000000000000" pitchFamily="2" charset="2"/>
              <a:buChar char="Ø"/>
            </a:pPr>
            <a:r>
              <a:rPr lang="fr-FR" sz="1200" dirty="0">
                <a:latin typeface="Marianne" panose="02000000000000000000" pitchFamily="2" charset="0"/>
              </a:rPr>
              <a:t>Tous les vœux qui viennent après dans son classement sont supprimés </a:t>
            </a:r>
          </a:p>
          <a:p>
            <a:pPr lvl="0" algn="just">
              <a:spcAft>
                <a:spcPts val="0"/>
              </a:spcAft>
              <a:defRPr/>
            </a:pPr>
            <a:endParaRPr lang="fr-FR" sz="1200" b="1" u="sng" dirty="0">
              <a:latin typeface="Marianne" panose="02000000000000000000" pitchFamily="2" charset="0"/>
            </a:endParaRPr>
          </a:p>
          <a:p>
            <a:pPr lvl="0" algn="just">
              <a:spcAft>
                <a:spcPts val="0"/>
              </a:spcAft>
              <a:defRPr/>
            </a:pPr>
            <a:r>
              <a:rPr lang="fr-FR" sz="1200" b="1" u="sng" dirty="0">
                <a:latin typeface="Marianne" panose="02000000000000000000" pitchFamily="2" charset="0"/>
              </a:rPr>
              <a:t>Par exemple </a:t>
            </a:r>
            <a:r>
              <a:rPr lang="fr-FR" sz="1200" b="1" dirty="0">
                <a:latin typeface="Marianne" panose="02000000000000000000" pitchFamily="2" charset="0"/>
              </a:rPr>
              <a:t>: </a:t>
            </a:r>
            <a:r>
              <a:rPr lang="fr-FR" sz="1200" dirty="0">
                <a:latin typeface="Marianne" panose="02000000000000000000" pitchFamily="2" charset="0"/>
              </a:rPr>
              <a:t>Paul a classé 5 vœux en attente. S’il reçoit une proposition d’admission relative à son vœu classé en 1</a:t>
            </a:r>
            <a:r>
              <a:rPr lang="fr-FR" sz="1200" baseline="30000" dirty="0">
                <a:latin typeface="Marianne" panose="02000000000000000000" pitchFamily="2" charset="0"/>
              </a:rPr>
              <a:t>er</a:t>
            </a:r>
            <a:r>
              <a:rPr lang="fr-FR" sz="1200" dirty="0">
                <a:latin typeface="Marianne" panose="02000000000000000000" pitchFamily="2" charset="0"/>
              </a:rPr>
              <a:t>, ses vœux en position 2, 3, 4 et 5 sont supprimés. S’il avait déjà accepté une proposition  d’admission, il devra choisir entre la nouvelle proposition et celle déjà acceptée.</a:t>
            </a:r>
          </a:p>
          <a:p>
            <a:pPr lvl="0" algn="just">
              <a:spcAft>
                <a:spcPts val="0"/>
              </a:spcAft>
              <a:defRPr/>
            </a:pPr>
            <a:endParaRPr lang="fr-FR" sz="800" dirty="0">
              <a:latin typeface="Marianne" panose="02000000000000000000" pitchFamily="2" charset="0"/>
            </a:endParaRPr>
          </a:p>
          <a:p>
            <a:pPr lvl="0" algn="just">
              <a:spcAft>
                <a:spcPts val="0"/>
              </a:spcAft>
              <a:defRPr/>
            </a:pPr>
            <a:r>
              <a:rPr lang="fr-FR" sz="1200" b="1" u="sng" dirty="0">
                <a:latin typeface="Marianne" panose="02000000000000000000" pitchFamily="2" charset="0"/>
              </a:rPr>
              <a:t>Le bon réflexe </a:t>
            </a:r>
            <a:r>
              <a:rPr lang="fr-FR" sz="1200" dirty="0">
                <a:latin typeface="Marianne" panose="02000000000000000000" pitchFamily="2" charset="0"/>
              </a:rPr>
              <a:t>: tester ses connaissances et les interfaces (Quiz ; Vidéo, infographies ; site d’entrainement)</a:t>
            </a:r>
          </a:p>
          <a:p>
            <a:endParaRPr lang="fr-FR" dirty="0"/>
          </a:p>
        </p:txBody>
      </p:sp>
      <p:sp>
        <p:nvSpPr>
          <p:cNvPr id="6" name="Rectangle 5"/>
          <p:cNvSpPr/>
          <p:nvPr/>
        </p:nvSpPr>
        <p:spPr>
          <a:xfrm>
            <a:off x="4124501" y="225462"/>
            <a:ext cx="4637808"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Comment classer les vœux en attente ?</a:t>
            </a:r>
          </a:p>
        </p:txBody>
      </p:sp>
    </p:spTree>
    <p:extLst>
      <p:ext uri="{BB962C8B-B14F-4D97-AF65-F5344CB8AC3E}">
        <p14:creationId xmlns:p14="http://schemas.microsoft.com/office/powerpoint/2010/main" val="1287028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08184" y="4266425"/>
            <a:ext cx="7221416" cy="461665"/>
          </a:xfrm>
          <a:prstGeom prst="rect">
            <a:avLst/>
          </a:prstGeom>
          <a:noFill/>
        </p:spPr>
        <p:txBody>
          <a:bodyPr wrap="square" rtlCol="0">
            <a:spAutoFit/>
          </a:bodyPr>
          <a:lstStyle/>
          <a:p>
            <a:r>
              <a:rPr lang="fr-FR" sz="2400" b="1" dirty="0">
                <a:solidFill>
                  <a:srgbClr val="000091"/>
                </a:solidFill>
                <a:latin typeface="Marianne" panose="02000000000000000000" pitchFamily="2" charset="0"/>
              </a:rPr>
              <a:t>Des solutions adaptées pour chaque situation </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24</a:t>
            </a:fld>
            <a:endParaRPr lang="fr-FR" dirty="0"/>
          </a:p>
        </p:txBody>
      </p:sp>
      <p:pic>
        <p:nvPicPr>
          <p:cNvPr id="6" name="Image 5"/>
          <p:cNvPicPr>
            <a:picLocks noChangeAspect="1"/>
          </p:cNvPicPr>
          <p:nvPr/>
        </p:nvPicPr>
        <p:blipFill>
          <a:blip r:embed="rId2"/>
          <a:stretch>
            <a:fillRect/>
          </a:stretch>
        </p:blipFill>
        <p:spPr>
          <a:xfrm>
            <a:off x="967043" y="862024"/>
            <a:ext cx="7262557" cy="3252347"/>
          </a:xfrm>
          <a:prstGeom prst="rect">
            <a:avLst/>
          </a:prstGeom>
        </p:spPr>
      </p:pic>
    </p:spTree>
    <p:extLst>
      <p:ext uri="{BB962C8B-B14F-4D97-AF65-F5344CB8AC3E}">
        <p14:creationId xmlns:p14="http://schemas.microsoft.com/office/powerpoint/2010/main" val="2626118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14400"/>
            <a:ext cx="8424000" cy="530068"/>
          </a:xfrm>
        </p:spPr>
        <p:txBody>
          <a:bodyPr/>
          <a:lstStyle/>
          <a:p>
            <a:pPr algn="just"/>
            <a:r>
              <a:rPr lang="fr-FR" sz="2000" dirty="0">
                <a:latin typeface="Marianne" panose="02000000000000000000" pitchFamily="2" charset="0"/>
              </a:rPr>
              <a:t>Des solutions pour les candidats qui n’ont pas reçu de proposition d’admission </a:t>
            </a:r>
          </a:p>
        </p:txBody>
      </p:sp>
      <p:sp>
        <p:nvSpPr>
          <p:cNvPr id="3" name="Espace réservé du contenu 2"/>
          <p:cNvSpPr>
            <a:spLocks noGrp="1"/>
          </p:cNvSpPr>
          <p:nvPr>
            <p:ph sz="quarter" idx="14"/>
          </p:nvPr>
        </p:nvSpPr>
        <p:spPr>
          <a:xfrm>
            <a:off x="351863" y="1572324"/>
            <a:ext cx="8414473" cy="3435886"/>
          </a:xfrm>
        </p:spPr>
        <p:txBody>
          <a:bodyPr/>
          <a:lstStyle/>
          <a:p>
            <a:pPr marL="285750" lvl="0" indent="-285750" algn="just">
              <a:buFont typeface="Wingdings" panose="05000000000000000000" pitchFamily="2" charset="2"/>
              <a:buChar char="Ø"/>
            </a:pPr>
            <a:r>
              <a:rPr lang="fr-FR" sz="1500" b="1" dirty="0">
                <a:latin typeface="Marianne" panose="02000000000000000000" pitchFamily="2" charset="0"/>
              </a:rPr>
              <a:t>Dès le 3 juin 2025 </a:t>
            </a:r>
            <a:r>
              <a:rPr lang="fr-FR" sz="1500" dirty="0">
                <a:latin typeface="Marianne" panose="02000000000000000000" pitchFamily="2" charset="0"/>
              </a:rPr>
              <a:t>: les lycéens qui n'ont fait que des demandes en formations sélectives et qui n’ont reçu que des réponses négatives peuvent </a:t>
            </a:r>
            <a:r>
              <a:rPr lang="fr-FR" sz="1500" b="1" dirty="0">
                <a:solidFill>
                  <a:srgbClr val="ED7454"/>
                </a:solidFill>
                <a:latin typeface="Marianne" panose="02000000000000000000" pitchFamily="2" charset="0"/>
              </a:rPr>
              <a:t>demander</a:t>
            </a:r>
            <a:r>
              <a:rPr lang="fr-FR" sz="1500" dirty="0">
                <a:solidFill>
                  <a:srgbClr val="ED7454"/>
                </a:solidFill>
                <a:latin typeface="Marianne" panose="02000000000000000000" pitchFamily="2" charset="0"/>
              </a:rPr>
              <a:t> </a:t>
            </a:r>
            <a:r>
              <a:rPr lang="fr-FR" sz="1500" b="1" dirty="0">
                <a:solidFill>
                  <a:srgbClr val="ED7454"/>
                </a:solidFill>
                <a:latin typeface="Marianne" panose="02000000000000000000" pitchFamily="2" charset="0"/>
              </a:rPr>
              <a:t>un accompagnement individuel ou collectif au lycée ou dans un CIO</a:t>
            </a:r>
            <a:r>
              <a:rPr lang="fr-FR" sz="1500" dirty="0">
                <a:solidFill>
                  <a:srgbClr val="ED7454"/>
                </a:solidFill>
                <a:latin typeface="Marianne" panose="02000000000000000000" pitchFamily="2" charset="0"/>
              </a:rPr>
              <a:t> </a:t>
            </a:r>
            <a:r>
              <a:rPr lang="fr-FR" sz="1500" b="1" dirty="0">
                <a:solidFill>
                  <a:srgbClr val="ED7454"/>
                </a:solidFill>
                <a:latin typeface="Marianne" panose="02000000000000000000" pitchFamily="2" charset="0"/>
              </a:rPr>
              <a:t>pour définir un nouveau projet d’orientation et préparer la phase complémentaire.</a:t>
            </a:r>
          </a:p>
          <a:p>
            <a:pPr lvl="0" algn="just"/>
            <a:endParaRPr lang="fr-FR" sz="800" dirty="0">
              <a:latin typeface="Marianne" panose="02000000000000000000" pitchFamily="2" charset="0"/>
            </a:endParaRPr>
          </a:p>
          <a:p>
            <a:pPr marL="285750" lvl="0" indent="-285750" algn="just">
              <a:buFont typeface="Wingdings" panose="05000000000000000000" pitchFamily="2" charset="2"/>
              <a:buChar char="Ø"/>
            </a:pPr>
            <a:r>
              <a:rPr lang="fr-FR" sz="1500" b="1" dirty="0">
                <a:latin typeface="Marianne" panose="02000000000000000000" pitchFamily="2" charset="0"/>
              </a:rPr>
              <a:t>Du 11 juin au 11 septembre 2025 </a:t>
            </a:r>
            <a:r>
              <a:rPr lang="fr-FR" sz="1500" dirty="0">
                <a:latin typeface="Marianne" panose="02000000000000000000" pitchFamily="2" charset="0"/>
              </a:rPr>
              <a:t>: pendant la </a:t>
            </a:r>
            <a:r>
              <a:rPr lang="fr-FR" sz="1500" b="1" dirty="0">
                <a:solidFill>
                  <a:srgbClr val="ED7454"/>
                </a:solidFill>
                <a:latin typeface="Marianne" panose="02000000000000000000" pitchFamily="2" charset="0"/>
              </a:rPr>
              <a:t>phase complémentaire</a:t>
            </a:r>
            <a:r>
              <a:rPr lang="fr-FR" sz="1500" dirty="0">
                <a:latin typeface="Marianne" panose="02000000000000000000" pitchFamily="2" charset="0"/>
              </a:rPr>
              <a:t>, les lycéens peuvent </a:t>
            </a:r>
            <a:r>
              <a:rPr lang="fr-FR" sz="1500" b="1" dirty="0">
                <a:solidFill>
                  <a:srgbClr val="ED7454"/>
                </a:solidFill>
                <a:latin typeface="Marianne" panose="02000000000000000000" pitchFamily="2" charset="0"/>
              </a:rPr>
              <a:t>formuler jusqu’à 10 nouveaux vœux et répondre aux propositions d’admission dans des formations disposant de places disponibles.</a:t>
            </a:r>
          </a:p>
          <a:p>
            <a:pPr lvl="0" algn="just"/>
            <a:endParaRPr lang="fr-FR" sz="800" dirty="0">
              <a:latin typeface="Marianne" panose="02000000000000000000" pitchFamily="2" charset="0"/>
            </a:endParaRPr>
          </a:p>
          <a:p>
            <a:pPr marL="285750" lvl="0" indent="-285750" algn="just">
              <a:buFont typeface="Wingdings" panose="05000000000000000000" pitchFamily="2" charset="2"/>
              <a:buChar char="Ø"/>
            </a:pPr>
            <a:r>
              <a:rPr lang="fr-FR" sz="1500" b="1" dirty="0">
                <a:latin typeface="Marianne" panose="02000000000000000000" pitchFamily="2" charset="0"/>
              </a:rPr>
              <a:t>À partir du 1</a:t>
            </a:r>
            <a:r>
              <a:rPr lang="fr-FR" sz="1500" b="1" baseline="30000" dirty="0">
                <a:latin typeface="Marianne" panose="02000000000000000000" pitchFamily="2" charset="0"/>
              </a:rPr>
              <a:t>er</a:t>
            </a:r>
            <a:r>
              <a:rPr lang="fr-FR" sz="1500" b="1" dirty="0">
                <a:latin typeface="Marianne" panose="02000000000000000000" pitchFamily="2" charset="0"/>
              </a:rPr>
              <a:t> juillet 2025 </a:t>
            </a:r>
            <a:r>
              <a:rPr lang="fr-FR" sz="1500" dirty="0">
                <a:latin typeface="Marianne" panose="02000000000000000000" pitchFamily="2" charset="0"/>
              </a:rPr>
              <a:t>: les candidats n’ayant pas eu de proposition peuvent solliciter depuis leur dossier </a:t>
            </a:r>
            <a:r>
              <a:rPr lang="fr-FR" sz="1500" b="1" dirty="0">
                <a:solidFill>
                  <a:srgbClr val="ED7454"/>
                </a:solidFill>
                <a:latin typeface="Marianne" panose="02000000000000000000" pitchFamily="2" charset="0"/>
              </a:rPr>
              <a:t>l’accompagnement de la Commission d’Accès à l’Enseignement Supérieur</a:t>
            </a:r>
            <a:r>
              <a:rPr lang="fr-FR" sz="1500" dirty="0">
                <a:solidFill>
                  <a:srgbClr val="ED7454"/>
                </a:solidFill>
                <a:latin typeface="Marianne" panose="02000000000000000000" pitchFamily="2" charset="0"/>
              </a:rPr>
              <a:t> </a:t>
            </a:r>
            <a:r>
              <a:rPr lang="fr-FR" sz="1500" b="1" dirty="0">
                <a:solidFill>
                  <a:srgbClr val="ED7454"/>
                </a:solidFill>
                <a:latin typeface="Marianne" panose="02000000000000000000" pitchFamily="2" charset="0"/>
              </a:rPr>
              <a:t>(CAES) </a:t>
            </a:r>
            <a:r>
              <a:rPr lang="fr-FR" sz="1500" dirty="0">
                <a:latin typeface="Marianne" panose="02000000000000000000" pitchFamily="2" charset="0"/>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25</a:t>
            </a:fld>
            <a:endParaRPr lang="fr-FR" dirty="0">
              <a:latin typeface="Marianne" panose="02000000000000000000" pitchFamily="2" charset="0"/>
            </a:endParaRPr>
          </a:p>
        </p:txBody>
      </p:sp>
      <p:sp>
        <p:nvSpPr>
          <p:cNvPr id="7" name="Rectangle à coins arrondis 6"/>
          <p:cNvSpPr/>
          <p:nvPr/>
        </p:nvSpPr>
        <p:spPr>
          <a:xfrm>
            <a:off x="3434575" y="109820"/>
            <a:ext cx="5464098" cy="646986"/>
          </a:xfrm>
          <a:prstGeom prst="round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Des solutions pour les candidats sans proposition d’admission</a:t>
            </a:r>
          </a:p>
        </p:txBody>
      </p:sp>
    </p:spTree>
    <p:extLst>
      <p:ext uri="{BB962C8B-B14F-4D97-AF65-F5344CB8AC3E}">
        <p14:creationId xmlns:p14="http://schemas.microsoft.com/office/powerpoint/2010/main" val="1230639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59980" y="4277088"/>
            <a:ext cx="6683296" cy="461665"/>
          </a:xfrm>
          <a:prstGeom prst="rect">
            <a:avLst/>
          </a:prstGeom>
          <a:noFill/>
        </p:spPr>
        <p:txBody>
          <a:bodyPr wrap="square" rtlCol="0">
            <a:spAutoFit/>
          </a:bodyPr>
          <a:lstStyle/>
          <a:p>
            <a:r>
              <a:rPr lang="fr-FR" sz="2400" b="1" dirty="0">
                <a:solidFill>
                  <a:srgbClr val="000091"/>
                </a:solidFill>
                <a:latin typeface="Marianne" panose="02000000000000000000" pitchFamily="2" charset="0"/>
              </a:rPr>
              <a:t>Parcoursup 2025 : </a:t>
            </a:r>
            <a:r>
              <a:rPr lang="fr-FR" sz="2400" b="1">
                <a:solidFill>
                  <a:srgbClr val="000091"/>
                </a:solidFill>
                <a:latin typeface="Marianne" panose="02000000000000000000" pitchFamily="2" charset="0"/>
              </a:rPr>
              <a:t>nos conseils</a:t>
            </a:r>
            <a:endParaRPr lang="fr-FR" sz="2400" b="1" dirty="0">
              <a:solidFill>
                <a:srgbClr val="000091"/>
              </a:solidFill>
              <a:latin typeface="Marianne" panose="02000000000000000000" pitchFamily="2" charset="0"/>
            </a:endParaRP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26</a:t>
            </a:fld>
            <a:endParaRPr lang="fr-FR" dirty="0"/>
          </a:p>
        </p:txBody>
      </p:sp>
      <p:pic>
        <p:nvPicPr>
          <p:cNvPr id="3" name="Image 2"/>
          <p:cNvPicPr>
            <a:picLocks noChangeAspect="1"/>
          </p:cNvPicPr>
          <p:nvPr/>
        </p:nvPicPr>
        <p:blipFill>
          <a:blip r:embed="rId2"/>
          <a:stretch>
            <a:fillRect/>
          </a:stretch>
        </p:blipFill>
        <p:spPr>
          <a:xfrm>
            <a:off x="911261" y="884120"/>
            <a:ext cx="7577616" cy="3392968"/>
          </a:xfrm>
          <a:prstGeom prst="rect">
            <a:avLst/>
          </a:prstGeom>
        </p:spPr>
      </p:pic>
    </p:spTree>
    <p:extLst>
      <p:ext uri="{BB962C8B-B14F-4D97-AF65-F5344CB8AC3E}">
        <p14:creationId xmlns:p14="http://schemas.microsoft.com/office/powerpoint/2010/main" val="1256868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27</a:t>
            </a:fld>
            <a:endParaRPr lang="fr-FR" dirty="0"/>
          </a:p>
        </p:txBody>
      </p:sp>
      <p:sp>
        <p:nvSpPr>
          <p:cNvPr id="7" name="Espace réservé du contenu 2"/>
          <p:cNvSpPr>
            <a:spLocks noGrp="1"/>
          </p:cNvSpPr>
          <p:nvPr>
            <p:ph sz="quarter" idx="14"/>
          </p:nvPr>
        </p:nvSpPr>
        <p:spPr>
          <a:xfrm>
            <a:off x="189894" y="934847"/>
            <a:ext cx="8576442" cy="3848653"/>
          </a:xfrm>
        </p:spPr>
        <p:txBody>
          <a:bodyPr/>
          <a:lstStyle/>
          <a:p>
            <a:pPr marL="285750" indent="-285750" algn="just" defTabSz="609585">
              <a:spcAft>
                <a:spcPts val="0"/>
              </a:spcAft>
              <a:buClr>
                <a:schemeClr val="accent4"/>
              </a:buClr>
              <a:buSzPct val="100000"/>
              <a:buFont typeface="Wingdings" panose="05000000000000000000" pitchFamily="2" charset="2"/>
              <a:buChar char="Ø"/>
            </a:pPr>
            <a:r>
              <a:rPr lang="fr-FR" sz="1400" dirty="0">
                <a:latin typeface="Marianne" panose="02000000000000000000" pitchFamily="2" charset="0"/>
              </a:rPr>
              <a:t>Avant le 2 juin 2025, </a:t>
            </a:r>
            <a:r>
              <a:rPr lang="fr-FR" sz="1400" b="1" dirty="0">
                <a:solidFill>
                  <a:srgbClr val="ED7454"/>
                </a:solidFill>
                <a:latin typeface="Marianne" panose="02000000000000000000" pitchFamily="2" charset="0"/>
              </a:rPr>
              <a:t>s’assurer de bien avoir ses identifiants Parcoursup </a:t>
            </a:r>
            <a:r>
              <a:rPr lang="fr-FR" sz="1200" b="1" dirty="0">
                <a:solidFill>
                  <a:srgbClr val="ED7454"/>
                </a:solidFill>
                <a:latin typeface="Marianne" panose="02000000000000000000" pitchFamily="2" charset="0"/>
              </a:rPr>
              <a:t>(adresse email / Mdp)</a:t>
            </a:r>
          </a:p>
          <a:p>
            <a:pPr algn="just" defTabSz="609585">
              <a:spcAft>
                <a:spcPts val="0"/>
              </a:spcAft>
              <a:buClr>
                <a:srgbClr val="FF0000"/>
              </a:buClr>
              <a:buSzPct val="100000"/>
            </a:pPr>
            <a:endParaRPr lang="fr-FR" sz="1000" dirty="0">
              <a:latin typeface="Marianne" panose="02000000000000000000" pitchFamily="2" charset="0"/>
            </a:endParaRPr>
          </a:p>
          <a:p>
            <a:pPr marL="285750" indent="-285750" algn="just" defTabSz="609585">
              <a:spcAft>
                <a:spcPts val="0"/>
              </a:spcAft>
              <a:buClr>
                <a:schemeClr val="accent4"/>
              </a:buClr>
              <a:buSzPct val="100000"/>
              <a:buFont typeface="Wingdings" panose="05000000000000000000" pitchFamily="2" charset="2"/>
              <a:buChar char="Ø"/>
            </a:pPr>
            <a:r>
              <a:rPr lang="fr-FR" sz="1400" b="1" dirty="0">
                <a:solidFill>
                  <a:srgbClr val="ED7454"/>
                </a:solidFill>
                <a:latin typeface="Marianne" panose="02000000000000000000" pitchFamily="2" charset="0"/>
              </a:rPr>
              <a:t>Repenser à ses vœux</a:t>
            </a:r>
            <a:r>
              <a:rPr lang="fr-FR" sz="1400" dirty="0">
                <a:latin typeface="Marianne" panose="02000000000000000000" pitchFamily="2" charset="0"/>
              </a:rPr>
              <a:t>, à ceux qui vous intéressent vraiment car </a:t>
            </a:r>
            <a:r>
              <a:rPr lang="fr-FR" sz="1400" b="1" dirty="0">
                <a:solidFill>
                  <a:srgbClr val="ED7454"/>
                </a:solidFill>
                <a:latin typeface="Marianne" panose="02000000000000000000" pitchFamily="2" charset="0"/>
              </a:rPr>
              <a:t>il faudra dès le début de la phase d’admission être prêt à faire des choix. </a:t>
            </a:r>
            <a:r>
              <a:rPr lang="fr-FR" sz="1400" dirty="0">
                <a:latin typeface="Marianne" panose="02000000000000000000" pitchFamily="2" charset="0"/>
              </a:rPr>
              <a:t>Parcoursup vous permet de changer d’avis au fur et à mesure des propositions reçues. Vous pouvez suivre la situation qui évolue en fonction des places libérées grâce aux indicateurs disponibles pour chaque vœu dans votre dossier. </a:t>
            </a:r>
          </a:p>
          <a:p>
            <a:pPr marL="237061" indent="-237061" algn="just" defTabSz="609585">
              <a:spcAft>
                <a:spcPts val="0"/>
              </a:spcAft>
              <a:buClr>
                <a:srgbClr val="FF0000"/>
              </a:buClr>
              <a:buSzPct val="100000"/>
              <a:buFont typeface="Lucida Grande"/>
              <a:buChar char="&gt;"/>
            </a:pPr>
            <a:endParaRPr lang="fr-FR" sz="1000" b="1" dirty="0">
              <a:solidFill>
                <a:srgbClr val="ED7454"/>
              </a:solidFill>
              <a:latin typeface="Marianne" panose="02000000000000000000" pitchFamily="2" charset="0"/>
            </a:endParaRPr>
          </a:p>
          <a:p>
            <a:pPr marL="285750" indent="-285750" algn="just" defTabSz="609585">
              <a:spcAft>
                <a:spcPts val="0"/>
              </a:spcAft>
              <a:buClr>
                <a:schemeClr val="accent4"/>
              </a:buClr>
              <a:buSzPct val="100000"/>
              <a:buFont typeface="Wingdings" panose="05000000000000000000" pitchFamily="2" charset="2"/>
              <a:buChar char="Ø"/>
            </a:pPr>
            <a:r>
              <a:rPr lang="fr-FR" sz="1400" b="1" dirty="0">
                <a:solidFill>
                  <a:srgbClr val="ED7454"/>
                </a:solidFill>
                <a:latin typeface="Marianne" panose="02000000000000000000" pitchFamily="2" charset="0"/>
              </a:rPr>
              <a:t>Aborder cette étape avec sérénité</a:t>
            </a:r>
            <a:r>
              <a:rPr lang="fr-FR" sz="1400" b="1" dirty="0">
                <a:solidFill>
                  <a:srgbClr val="F28E65"/>
                </a:solidFill>
                <a:latin typeface="Marianne" panose="02000000000000000000" pitchFamily="2" charset="0"/>
              </a:rPr>
              <a:t> </a:t>
            </a:r>
            <a:r>
              <a:rPr lang="fr-FR" sz="1400" dirty="0">
                <a:latin typeface="Marianne" panose="02000000000000000000" pitchFamily="2" charset="0"/>
              </a:rPr>
              <a:t>en utilisant le </a:t>
            </a:r>
            <a:r>
              <a:rPr lang="fr-FR" sz="1400" b="1" dirty="0">
                <a:solidFill>
                  <a:srgbClr val="ED7454"/>
                </a:solidFill>
                <a:latin typeface="Marianne" panose="02000000000000000000" pitchFamily="2" charset="0"/>
              </a:rPr>
              <a:t>site d’entrainement </a:t>
            </a:r>
            <a:r>
              <a:rPr lang="fr-FR" sz="1400" dirty="0">
                <a:latin typeface="Marianne" panose="02000000000000000000" pitchFamily="2" charset="0"/>
              </a:rPr>
              <a:t>et de la page « </a:t>
            </a:r>
            <a:r>
              <a:rPr lang="fr-FR" sz="1400" b="1" dirty="0">
                <a:solidFill>
                  <a:srgbClr val="ED7454"/>
                </a:solidFill>
                <a:latin typeface="Marianne" panose="02000000000000000000" pitchFamily="2" charset="0"/>
              </a:rPr>
              <a:t>Conseils » </a:t>
            </a:r>
            <a:r>
              <a:rPr lang="fr-FR" sz="1400" dirty="0">
                <a:latin typeface="Marianne" panose="02000000000000000000" pitchFamily="2" charset="0"/>
              </a:rPr>
              <a:t>sur </a:t>
            </a:r>
            <a:r>
              <a:rPr lang="fr-FR" sz="1400" dirty="0">
                <a:latin typeface="Marianne" panose="02000000000000000000" pitchFamily="2" charset="0"/>
                <a:hlinkClick r:id="rId2"/>
              </a:rPr>
              <a:t>Parcoursup.gouv.fr</a:t>
            </a:r>
            <a:endParaRPr lang="fr-FR" sz="1400" dirty="0">
              <a:latin typeface="Marianne" panose="02000000000000000000" pitchFamily="2" charset="0"/>
            </a:endParaRPr>
          </a:p>
          <a:p>
            <a:pPr marL="237061" indent="-237061" algn="just" defTabSz="609585">
              <a:spcAft>
                <a:spcPts val="0"/>
              </a:spcAft>
              <a:buClr>
                <a:srgbClr val="FF0000"/>
              </a:buClr>
              <a:buSzPct val="100000"/>
              <a:buFont typeface="Lucida Grande"/>
              <a:buChar char="&gt;"/>
            </a:pPr>
            <a:endParaRPr lang="fr-FR" sz="1000" b="1" dirty="0">
              <a:solidFill>
                <a:srgbClr val="ED7454"/>
              </a:solidFill>
              <a:latin typeface="Marianne" panose="02000000000000000000" pitchFamily="2" charset="0"/>
            </a:endParaRPr>
          </a:p>
          <a:p>
            <a:pPr marL="285750" indent="-285750" algn="just" defTabSz="609585">
              <a:spcAft>
                <a:spcPts val="0"/>
              </a:spcAft>
              <a:buClr>
                <a:schemeClr val="accent4"/>
              </a:buClr>
              <a:buSzPct val="100000"/>
              <a:buFont typeface="Wingdings" panose="05000000000000000000" pitchFamily="2" charset="2"/>
              <a:buChar char="Ø"/>
            </a:pPr>
            <a:r>
              <a:rPr lang="fr-FR" sz="1400" b="1" dirty="0">
                <a:solidFill>
                  <a:srgbClr val="ED7454"/>
                </a:solidFill>
                <a:latin typeface="Marianne" panose="02000000000000000000" pitchFamily="2" charset="0"/>
              </a:rPr>
              <a:t>Il est inutile de se connecter tous les jours / plusieurs fois par jour à votre dossier : </a:t>
            </a:r>
            <a:r>
              <a:rPr lang="fr-FR" sz="1400" dirty="0">
                <a:latin typeface="Marianne" panose="02000000000000000000" pitchFamily="2" charset="0"/>
              </a:rPr>
              <a:t>les candidats sont alertés par sms et mail à chaque fois qu’ils reçoivent une proposition d’admission. </a:t>
            </a:r>
          </a:p>
          <a:p>
            <a:pPr algn="just" defTabSz="609585">
              <a:spcAft>
                <a:spcPts val="0"/>
              </a:spcAft>
              <a:buClr>
                <a:srgbClr val="FF0000"/>
              </a:buClr>
              <a:buSzPct val="100000"/>
            </a:pPr>
            <a:endParaRPr lang="fr-FR" sz="1000" b="1" dirty="0">
              <a:solidFill>
                <a:srgbClr val="ED7454"/>
              </a:solidFill>
              <a:latin typeface="Marianne" panose="02000000000000000000" pitchFamily="2" charset="0"/>
            </a:endParaRPr>
          </a:p>
          <a:p>
            <a:pPr marL="285750" indent="-285750" algn="just" defTabSz="609585">
              <a:spcAft>
                <a:spcPts val="0"/>
              </a:spcAft>
              <a:buClr>
                <a:schemeClr val="accent4"/>
              </a:buClr>
              <a:buSzPct val="100000"/>
              <a:buFont typeface="Wingdings" panose="05000000000000000000" pitchFamily="2" charset="2"/>
              <a:buChar char="Ø"/>
            </a:pPr>
            <a:r>
              <a:rPr lang="fr-FR" sz="1400" b="1" dirty="0">
                <a:solidFill>
                  <a:srgbClr val="ED7454"/>
                </a:solidFill>
                <a:latin typeface="Marianne" panose="02000000000000000000" pitchFamily="2" charset="0"/>
              </a:rPr>
              <a:t>Être attentif aux délais de réponse : </a:t>
            </a:r>
            <a:r>
              <a:rPr lang="fr-FR" sz="1400" dirty="0">
                <a:latin typeface="Marianne" panose="02000000000000000000" pitchFamily="2" charset="0"/>
              </a:rPr>
              <a:t>les candidats </a:t>
            </a:r>
            <a:r>
              <a:rPr lang="fr-FR" sz="1400" b="1" dirty="0">
                <a:solidFill>
                  <a:srgbClr val="ED7454"/>
                </a:solidFill>
                <a:latin typeface="Marianne" panose="02000000000000000000" pitchFamily="2" charset="0"/>
              </a:rPr>
              <a:t>doivent</a:t>
            </a:r>
            <a:r>
              <a:rPr lang="fr-FR" sz="1400" dirty="0">
                <a:latin typeface="Marianne" panose="02000000000000000000" pitchFamily="2" charset="0"/>
              </a:rPr>
              <a:t> </a:t>
            </a:r>
            <a:r>
              <a:rPr lang="fr-FR" sz="1400" b="1" dirty="0">
                <a:solidFill>
                  <a:srgbClr val="ED7454"/>
                </a:solidFill>
                <a:latin typeface="Marianne" panose="02000000000000000000" pitchFamily="2" charset="0"/>
              </a:rPr>
              <a:t>obligatoirement répondre à chaque proposition d’admission reçue avant la date limite indiquée dans leur dossier. </a:t>
            </a:r>
            <a:r>
              <a:rPr lang="fr-FR" sz="1400" dirty="0">
                <a:latin typeface="Marianne" panose="02000000000000000000" pitchFamily="2" charset="0"/>
              </a:rPr>
              <a:t>En l’absence de réponse, la proposition sera retirée et attribuée, dès le lendemain</a:t>
            </a:r>
          </a:p>
          <a:p>
            <a:pPr marL="237061" indent="-237061" algn="just" defTabSz="609585">
              <a:spcAft>
                <a:spcPts val="0"/>
              </a:spcAft>
              <a:buClr>
                <a:srgbClr val="FF0000"/>
              </a:buClr>
              <a:buSzPct val="100000"/>
              <a:buFont typeface="Lucida Grande"/>
              <a:buChar char="&gt;"/>
            </a:pPr>
            <a:endParaRPr lang="fr-FR" sz="1000" b="1" dirty="0">
              <a:solidFill>
                <a:srgbClr val="F28E65"/>
              </a:solidFill>
              <a:latin typeface="Marianne" panose="02000000000000000000" pitchFamily="2" charset="0"/>
              <a:cs typeface="Arial"/>
            </a:endParaRPr>
          </a:p>
          <a:p>
            <a:pPr marL="285750" indent="-285750" algn="just" defTabSz="609585">
              <a:spcAft>
                <a:spcPts val="0"/>
              </a:spcAft>
              <a:buClr>
                <a:schemeClr val="accent4"/>
              </a:buClr>
              <a:buSzPct val="100000"/>
              <a:buFont typeface="Wingdings" panose="05000000000000000000" pitchFamily="2" charset="2"/>
              <a:buChar char="Ø"/>
            </a:pPr>
            <a:r>
              <a:rPr lang="fr-FR" sz="1400" b="1" dirty="0">
                <a:solidFill>
                  <a:srgbClr val="ED7454"/>
                </a:solidFill>
                <a:latin typeface="Marianne" panose="02000000000000000000" pitchFamily="2" charset="0"/>
              </a:rPr>
              <a:t>Le classement des vœux en attente : </a:t>
            </a:r>
            <a:r>
              <a:rPr lang="fr-FR" sz="1400" dirty="0">
                <a:latin typeface="Marianne" panose="02000000000000000000" pitchFamily="2" charset="0"/>
              </a:rPr>
              <a:t>classez par ordre de préférence les vœux que vous souhaitez conserver ; faites le </a:t>
            </a:r>
            <a:r>
              <a:rPr lang="fr-FR" sz="1400" b="1" dirty="0">
                <a:latin typeface="Marianne" panose="02000000000000000000" pitchFamily="2" charset="0"/>
              </a:rPr>
              <a:t>avant le 10 juin 2025 </a:t>
            </a:r>
            <a:r>
              <a:rPr lang="fr-FR" sz="1400" dirty="0">
                <a:latin typeface="Marianne" panose="02000000000000000000" pitchFamily="2" charset="0"/>
              </a:rPr>
              <a:t>(23h59 heure de Paris)</a:t>
            </a:r>
          </a:p>
          <a:p>
            <a:pPr defTabSz="609585">
              <a:spcAft>
                <a:spcPts val="0"/>
              </a:spcAft>
              <a:buClr>
                <a:srgbClr val="FF0000"/>
              </a:buClr>
              <a:buSzPct val="100000"/>
            </a:pPr>
            <a:endParaRPr lang="fr-FR" sz="1400" dirty="0">
              <a:latin typeface="Marianne" panose="02000000000000000000" pitchFamily="2" charset="0"/>
            </a:endParaRPr>
          </a:p>
        </p:txBody>
      </p:sp>
      <p:sp>
        <p:nvSpPr>
          <p:cNvPr id="10" name="Rectangle 9"/>
          <p:cNvSpPr/>
          <p:nvPr/>
        </p:nvSpPr>
        <p:spPr>
          <a:xfrm>
            <a:off x="2990602" y="278560"/>
            <a:ext cx="5984432" cy="369332"/>
          </a:xfrm>
          <a:prstGeom prst="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5 conseils pour préparer la phase d’admission</a:t>
            </a:r>
          </a:p>
        </p:txBody>
      </p:sp>
    </p:spTree>
    <p:extLst>
      <p:ext uri="{BB962C8B-B14F-4D97-AF65-F5344CB8AC3E}">
        <p14:creationId xmlns:p14="http://schemas.microsoft.com/office/powerpoint/2010/main" val="3155197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sz="quarter" idx="14"/>
          </p:nvPr>
        </p:nvSpPr>
        <p:spPr>
          <a:xfrm>
            <a:off x="443152" y="1303679"/>
            <a:ext cx="3883520" cy="3689557"/>
          </a:xfrm>
        </p:spPr>
        <p:txBody>
          <a:bodyPr vert="horz" lIns="0" tIns="0" rIns="0" bIns="0" rtlCol="0" anchor="t" anchorCtr="0">
            <a:noAutofit/>
          </a:bodyPr>
          <a:lstStyle/>
          <a:p>
            <a:r>
              <a:rPr lang="fr-FR" sz="1400" b="1" dirty="0">
                <a:solidFill>
                  <a:srgbClr val="F28E65"/>
                </a:solidFill>
                <a:latin typeface="Marianne" panose="02000000000000000000" pitchFamily="2" charset="0"/>
              </a:rPr>
              <a:t>Les infographies </a:t>
            </a:r>
            <a:endParaRPr lang="fr-FR" sz="1400" dirty="0">
              <a:latin typeface="Marianne" panose="02000000000000000000" pitchFamily="2" charset="0"/>
            </a:endParaRPr>
          </a:p>
          <a:p>
            <a:pPr lvl="1" algn="just"/>
            <a:r>
              <a:rPr lang="fr-FR" sz="1100" b="1" dirty="0">
                <a:solidFill>
                  <a:srgbClr val="000091"/>
                </a:solidFill>
                <a:latin typeface="Marianne" panose="02000000000000000000" pitchFamily="2" charset="0"/>
              </a:rPr>
              <a:t>Les dates clés et les délais de réponse </a:t>
            </a:r>
            <a:r>
              <a:rPr lang="fr-FR" sz="1100" dirty="0">
                <a:solidFill>
                  <a:srgbClr val="000091"/>
                </a:solidFill>
                <a:latin typeface="Marianne" panose="02000000000000000000" pitchFamily="2" charset="0"/>
              </a:rPr>
              <a:t>: </a:t>
            </a:r>
            <a:r>
              <a:rPr lang="fr-FR" sz="1100" dirty="0">
                <a:solidFill>
                  <a:srgbClr val="000091"/>
                </a:solidFill>
                <a:latin typeface="Marianne" panose="02000000000000000000" pitchFamily="2" charset="0"/>
                <a:hlinkClick r:id="rId3"/>
              </a:rPr>
              <a:t>page conseils sur Parcoursup.gouv.fr</a:t>
            </a:r>
            <a:endParaRPr lang="fr-FR" sz="1100" dirty="0">
              <a:solidFill>
                <a:srgbClr val="000091"/>
              </a:solidFill>
              <a:latin typeface="Marianne" panose="02000000000000000000" pitchFamily="2" charset="0"/>
            </a:endParaRPr>
          </a:p>
          <a:p>
            <a:pPr lvl="1" algn="just"/>
            <a:r>
              <a:rPr lang="fr-FR" sz="1100" b="1" dirty="0">
                <a:solidFill>
                  <a:srgbClr val="000091"/>
                </a:solidFill>
                <a:latin typeface="Marianne" panose="02000000000000000000" pitchFamily="2" charset="0"/>
              </a:rPr>
              <a:t>Liste d’attente, comment ça marche ? </a:t>
            </a:r>
            <a:r>
              <a:rPr lang="fr-FR" sz="1100" dirty="0">
                <a:solidFill>
                  <a:srgbClr val="000091"/>
                </a:solidFill>
                <a:latin typeface="Marianne" panose="02000000000000000000" pitchFamily="2" charset="0"/>
              </a:rPr>
              <a:t>: </a:t>
            </a:r>
            <a:r>
              <a:rPr lang="fr-FR" sz="1100" dirty="0">
                <a:solidFill>
                  <a:srgbClr val="000091"/>
                </a:solidFill>
                <a:latin typeface="Marianne" panose="02000000000000000000" pitchFamily="2" charset="0"/>
                <a:hlinkClick r:id="rId3"/>
              </a:rPr>
              <a:t>page conseils sur Parcoursup.fr</a:t>
            </a:r>
            <a:r>
              <a:rPr lang="fr-FR" sz="1100" dirty="0">
                <a:solidFill>
                  <a:srgbClr val="000091"/>
                </a:solidFill>
                <a:latin typeface="Marianne" panose="02000000000000000000" pitchFamily="2" charset="0"/>
              </a:rPr>
              <a:t> et </a:t>
            </a:r>
            <a:r>
              <a:rPr lang="fr-FR" sz="1100" dirty="0">
                <a:solidFill>
                  <a:schemeClr val="tx1"/>
                </a:solidFill>
                <a:latin typeface="Marianne" panose="02000000000000000000" pitchFamily="2" charset="0"/>
                <a:hlinkClick r:id="rId4"/>
              </a:rPr>
              <a:t>page ressources</a:t>
            </a:r>
            <a:endParaRPr lang="fr-FR" sz="1100" dirty="0">
              <a:solidFill>
                <a:schemeClr val="tx1"/>
              </a:solidFill>
              <a:latin typeface="Marianne" panose="02000000000000000000" pitchFamily="2" charset="0"/>
            </a:endParaRPr>
          </a:p>
          <a:p>
            <a:pPr lvl="1" algn="just"/>
            <a:r>
              <a:rPr lang="fr-FR" sz="1100" b="1" dirty="0">
                <a:solidFill>
                  <a:srgbClr val="000091"/>
                </a:solidFill>
                <a:latin typeface="Marianne" panose="02000000000000000000" pitchFamily="2" charset="0"/>
              </a:rPr>
              <a:t>Liste d’attente et internat </a:t>
            </a:r>
            <a:r>
              <a:rPr lang="fr-FR" sz="1100" dirty="0">
                <a:solidFill>
                  <a:srgbClr val="000091"/>
                </a:solidFill>
                <a:latin typeface="Marianne" panose="02000000000000000000" pitchFamily="2" charset="0"/>
              </a:rPr>
              <a:t>: </a:t>
            </a:r>
            <a:r>
              <a:rPr lang="fr-FR" sz="1100" dirty="0">
                <a:solidFill>
                  <a:srgbClr val="000091"/>
                </a:solidFill>
                <a:latin typeface="Marianne" panose="02000000000000000000" pitchFamily="2" charset="0"/>
                <a:hlinkClick r:id="rId4"/>
              </a:rPr>
              <a:t>page ressources </a:t>
            </a:r>
            <a:r>
              <a:rPr lang="fr-FR" sz="1100" dirty="0">
                <a:solidFill>
                  <a:srgbClr val="000091"/>
                </a:solidFill>
                <a:latin typeface="Marianne" panose="02000000000000000000" pitchFamily="2" charset="0"/>
              </a:rPr>
              <a:t>+ dossier</a:t>
            </a:r>
          </a:p>
          <a:p>
            <a:pPr lvl="1" algn="just"/>
            <a:r>
              <a:rPr lang="fr-FR" sz="1100" b="1" dirty="0">
                <a:solidFill>
                  <a:srgbClr val="000091"/>
                </a:solidFill>
                <a:latin typeface="Marianne" panose="02000000000000000000" pitchFamily="2" charset="0"/>
              </a:rPr>
              <a:t>Classer ses vœux en attente : comment ça marche</a:t>
            </a:r>
            <a:r>
              <a:rPr lang="fr-FR" sz="1100" dirty="0">
                <a:solidFill>
                  <a:srgbClr val="000091"/>
                </a:solidFill>
                <a:latin typeface="Marianne" panose="02000000000000000000" pitchFamily="2" charset="0"/>
              </a:rPr>
              <a:t> ? : </a:t>
            </a:r>
            <a:r>
              <a:rPr lang="fr-FR" sz="1100" dirty="0">
                <a:solidFill>
                  <a:srgbClr val="000091"/>
                </a:solidFill>
                <a:latin typeface="Marianne" panose="02000000000000000000" pitchFamily="2" charset="0"/>
                <a:hlinkClick r:id="rId5"/>
              </a:rPr>
              <a:t>page conseils </a:t>
            </a:r>
            <a:endParaRPr lang="fr-FR" sz="1100" dirty="0">
              <a:solidFill>
                <a:srgbClr val="000091"/>
              </a:solidFill>
              <a:latin typeface="Marianne" panose="02000000000000000000" pitchFamily="2" charset="0"/>
            </a:endParaRPr>
          </a:p>
          <a:p>
            <a:pPr lvl="1" algn="just"/>
            <a:r>
              <a:rPr lang="fr-FR" sz="1100" b="1" dirty="0">
                <a:solidFill>
                  <a:srgbClr val="000091"/>
                </a:solidFill>
                <a:latin typeface="Marianne" panose="02000000000000000000" pitchFamily="2" charset="0"/>
              </a:rPr>
              <a:t>Les dispositifs pour accompagner les candidats en situation de handicap : </a:t>
            </a:r>
            <a:r>
              <a:rPr lang="fr-FR" sz="1100" dirty="0">
                <a:solidFill>
                  <a:schemeClr val="tx1"/>
                </a:solidFill>
                <a:latin typeface="Marianne" panose="02000000000000000000" pitchFamily="2" charset="0"/>
                <a:hlinkClick r:id="rId6"/>
              </a:rPr>
              <a:t>page ressources</a:t>
            </a:r>
            <a:endParaRPr lang="fr-FR" sz="1100" dirty="0">
              <a:solidFill>
                <a:schemeClr val="tx1"/>
              </a:solidFill>
              <a:latin typeface="Marianne" panose="02000000000000000000" pitchFamily="2" charset="0"/>
            </a:endParaRPr>
          </a:p>
          <a:p>
            <a:pPr lvl="1" algn="just"/>
            <a:r>
              <a:rPr lang="fr-FR" sz="1100" b="1" dirty="0">
                <a:solidFill>
                  <a:srgbClr val="000091"/>
                </a:solidFill>
                <a:latin typeface="Marianne" panose="02000000000000000000" pitchFamily="2" charset="0"/>
              </a:rPr>
              <a:t>L’inscription administrative : </a:t>
            </a:r>
            <a:r>
              <a:rPr lang="fr-FR" sz="1100" dirty="0">
                <a:solidFill>
                  <a:schemeClr val="tx1"/>
                </a:solidFill>
                <a:latin typeface="Marianne" panose="02000000000000000000" pitchFamily="2" charset="0"/>
                <a:hlinkClick r:id="rId4"/>
              </a:rPr>
              <a:t>page ressources</a:t>
            </a:r>
            <a:endParaRPr lang="fr-FR" sz="1100" dirty="0">
              <a:solidFill>
                <a:schemeClr val="tx1"/>
              </a:solidFill>
              <a:latin typeface="Marianne" panose="02000000000000000000" pitchFamily="2" charset="0"/>
            </a:endParaRPr>
          </a:p>
        </p:txBody>
      </p:sp>
      <p:sp>
        <p:nvSpPr>
          <p:cNvPr id="6" name="ZoneTexte 5"/>
          <p:cNvSpPr txBox="1"/>
          <p:nvPr/>
        </p:nvSpPr>
        <p:spPr>
          <a:xfrm>
            <a:off x="4378017" y="1273943"/>
            <a:ext cx="4388319" cy="3985706"/>
          </a:xfrm>
          <a:prstGeom prst="rect">
            <a:avLst/>
          </a:prstGeom>
          <a:noFill/>
        </p:spPr>
        <p:txBody>
          <a:bodyPr wrap="square" rtlCol="0">
            <a:spAutoFit/>
          </a:bodyPr>
          <a:lstStyle/>
          <a:p>
            <a:r>
              <a:rPr lang="fr-FR" sz="1400" b="1" dirty="0">
                <a:solidFill>
                  <a:srgbClr val="F28E65"/>
                </a:solidFill>
                <a:latin typeface="Marianne" panose="02000000000000000000" pitchFamily="2" charset="0"/>
              </a:rPr>
              <a:t>Les vidéos </a:t>
            </a:r>
          </a:p>
          <a:p>
            <a:endParaRPr lang="fr-FR" sz="500" dirty="0">
              <a:latin typeface="Marianne" panose="02000000000000000000" pitchFamily="2" charset="0"/>
              <a:ea typeface="Calibri" panose="020F0502020204030204" pitchFamily="34" charset="0"/>
              <a:cs typeface="Times New Roman" panose="02020603050405020304" pitchFamily="18" charset="0"/>
            </a:endParaRPr>
          </a:p>
          <a:p>
            <a:pPr marL="257175" indent="-257175" algn="just">
              <a:buFont typeface="Symbol" panose="05050102010706020507" pitchFamily="18" charset="2"/>
              <a:buChar char=""/>
            </a:pPr>
            <a:r>
              <a:rPr lang="fr-FR" sz="1100" b="1" dirty="0">
                <a:solidFill>
                  <a:srgbClr val="000091"/>
                </a:solidFill>
                <a:latin typeface="Marianne" panose="02000000000000000000" pitchFamily="2" charset="0"/>
                <a:hlinkClick r:id="rId7"/>
              </a:rPr>
              <a:t>Parcoursup - ce qu’il faut savoir sur la phase d’admission </a:t>
            </a:r>
            <a:r>
              <a:rPr lang="fr-FR" sz="1100" dirty="0">
                <a:solidFill>
                  <a:srgbClr val="000091"/>
                </a:solidFill>
                <a:latin typeface="Marianne" panose="02000000000000000000" pitchFamily="2" charset="0"/>
              </a:rPr>
              <a:t>: pages conseils et dossier candidat </a:t>
            </a:r>
          </a:p>
          <a:p>
            <a:pPr algn="just"/>
            <a:endParaRPr lang="fr-FR" sz="1100"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100" b="1" dirty="0">
                <a:solidFill>
                  <a:srgbClr val="000091"/>
                </a:solidFill>
                <a:latin typeface="Marianne" panose="02000000000000000000" pitchFamily="2" charset="0"/>
                <a:hlinkClick r:id="rId7"/>
              </a:rPr>
              <a:t>Liste d’attente : comment fonctionnent les listes d’attente ? </a:t>
            </a:r>
            <a:r>
              <a:rPr lang="fr-FR" sz="1100" dirty="0">
                <a:solidFill>
                  <a:srgbClr val="000091"/>
                </a:solidFill>
                <a:latin typeface="Marianne" panose="02000000000000000000" pitchFamily="2" charset="0"/>
              </a:rPr>
              <a:t>: dans le dossier en face des vœux en attente</a:t>
            </a:r>
          </a:p>
          <a:p>
            <a:pPr algn="just"/>
            <a:endParaRPr lang="fr-FR" sz="1100"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100" b="1" dirty="0">
                <a:solidFill>
                  <a:srgbClr val="000091"/>
                </a:solidFill>
                <a:latin typeface="Marianne" panose="02000000000000000000" pitchFamily="2" charset="0"/>
              </a:rPr>
              <a:t>Animation questions/réponses fréquentes sur la phase d’admission </a:t>
            </a:r>
            <a:r>
              <a:rPr lang="fr-FR" sz="1100" dirty="0">
                <a:solidFill>
                  <a:srgbClr val="000091"/>
                </a:solidFill>
                <a:latin typeface="Marianne" panose="02000000000000000000" pitchFamily="2" charset="0"/>
              </a:rPr>
              <a:t>: valorisée sur les comptes sociaux </a:t>
            </a:r>
          </a:p>
          <a:p>
            <a:pPr algn="just"/>
            <a:endParaRPr lang="fr-FR" sz="1100"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100" b="1" dirty="0">
                <a:solidFill>
                  <a:srgbClr val="000091"/>
                </a:solidFill>
                <a:latin typeface="Marianne" panose="02000000000000000000" pitchFamily="2" charset="0"/>
              </a:rPr>
              <a:t>La réponse Oui-si sur Parcoursup</a:t>
            </a:r>
            <a:r>
              <a:rPr lang="fr-FR" sz="1100" dirty="0">
                <a:solidFill>
                  <a:srgbClr val="000091"/>
                </a:solidFill>
                <a:latin typeface="Marianne" panose="02000000000000000000" pitchFamily="2" charset="0"/>
              </a:rPr>
              <a:t> : dans le dossier candidat en face d’une proposition d’admission </a:t>
            </a:r>
          </a:p>
          <a:p>
            <a:pPr marL="257175" indent="-257175" algn="just">
              <a:buFont typeface="Symbol" panose="05050102010706020507" pitchFamily="18" charset="2"/>
              <a:buChar char=""/>
            </a:pPr>
            <a:endParaRPr lang="fr-FR" sz="1100"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100" b="1" dirty="0">
                <a:solidFill>
                  <a:srgbClr val="000091"/>
                </a:solidFill>
                <a:latin typeface="Marianne" panose="02000000000000000000" pitchFamily="2" charset="0"/>
                <a:hlinkClick r:id="rId8"/>
              </a:rPr>
              <a:t>Comment classer ses vœux en attente </a:t>
            </a:r>
            <a:r>
              <a:rPr lang="fr-FR" sz="1100" dirty="0">
                <a:solidFill>
                  <a:srgbClr val="000091"/>
                </a:solidFill>
                <a:latin typeface="Marianne" panose="02000000000000000000" pitchFamily="2" charset="0"/>
              </a:rPr>
              <a:t>: page conseils</a:t>
            </a:r>
          </a:p>
          <a:p>
            <a:pPr marL="257175" indent="-257175" algn="just">
              <a:buFont typeface="Symbol" panose="05050102010706020507" pitchFamily="18" charset="2"/>
              <a:buChar char=""/>
            </a:pPr>
            <a:endParaRPr lang="fr-FR" sz="1100"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100" b="1" dirty="0">
                <a:solidFill>
                  <a:srgbClr val="000091"/>
                </a:solidFill>
                <a:latin typeface="Marianne" panose="02000000000000000000" pitchFamily="2" charset="0"/>
                <a:hlinkClick r:id="rId7"/>
              </a:rPr>
              <a:t>Parcoursup au service des candidats en situation de handicap </a:t>
            </a:r>
            <a:endParaRPr lang="fr-FR" sz="1100" b="1" dirty="0">
              <a:solidFill>
                <a:srgbClr val="000091"/>
              </a:solidFill>
              <a:latin typeface="Marianne" panose="02000000000000000000" pitchFamily="2" charset="0"/>
            </a:endParaRPr>
          </a:p>
          <a:p>
            <a:pPr marL="257175" indent="-257175" algn="just">
              <a:buFont typeface="Symbol" panose="05050102010706020507" pitchFamily="18" charset="2"/>
              <a:buChar char=""/>
            </a:pPr>
            <a:endParaRPr lang="fr-FR" sz="1100" b="1"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100" b="1" dirty="0">
                <a:solidFill>
                  <a:srgbClr val="000091"/>
                </a:solidFill>
                <a:latin typeface="Marianne" panose="02000000000000000000" pitchFamily="2" charset="0"/>
                <a:hlinkClick r:id="rId7"/>
              </a:rPr>
              <a:t>Réponse des formations : le droit à l’information</a:t>
            </a:r>
            <a:endParaRPr lang="fr-FR" sz="1100" b="1" dirty="0">
              <a:solidFill>
                <a:srgbClr val="000091"/>
              </a:solidFill>
              <a:latin typeface="Marianne" panose="02000000000000000000" pitchFamily="2" charset="0"/>
            </a:endParaRPr>
          </a:p>
          <a:p>
            <a:pPr marL="257175" indent="-257175" algn="just">
              <a:buFont typeface="Symbol" panose="05050102010706020507" pitchFamily="18" charset="2"/>
              <a:buChar char=""/>
            </a:pPr>
            <a:endParaRPr lang="fr-FR" sz="1200" b="1" dirty="0">
              <a:solidFill>
                <a:srgbClr val="000091"/>
              </a:solidFill>
              <a:latin typeface="Marianne" panose="02000000000000000000" pitchFamily="2" charset="0"/>
            </a:endParaRPr>
          </a:p>
          <a:p>
            <a:pPr marL="257175" indent="-257175" algn="just">
              <a:buFont typeface="Symbol" panose="05050102010706020507" pitchFamily="18" charset="2"/>
              <a:buChar char=""/>
            </a:pPr>
            <a:endParaRPr lang="fr-FR" sz="1200" b="1" dirty="0">
              <a:solidFill>
                <a:srgbClr val="000091"/>
              </a:solidFill>
              <a:latin typeface="Marianne" panose="02000000000000000000" pitchFamily="2" charset="0"/>
            </a:endParaRPr>
          </a:p>
          <a:p>
            <a:endParaRPr lang="fr-FR" sz="1200" dirty="0">
              <a:solidFill>
                <a:srgbClr val="000091"/>
              </a:solidFill>
              <a:latin typeface="Marianne" panose="02000000000000000000" pitchFamily="2" charset="0"/>
            </a:endParaRPr>
          </a:p>
        </p:txBody>
      </p:sp>
      <p:sp>
        <p:nvSpPr>
          <p:cNvPr id="7" name="ZoneTexte 6"/>
          <p:cNvSpPr txBox="1"/>
          <p:nvPr/>
        </p:nvSpPr>
        <p:spPr>
          <a:xfrm>
            <a:off x="316773" y="926354"/>
            <a:ext cx="8650877" cy="323165"/>
          </a:xfrm>
          <a:prstGeom prst="rect">
            <a:avLst/>
          </a:prstGeom>
          <a:noFill/>
        </p:spPr>
        <p:txBody>
          <a:bodyPr wrap="square" rtlCol="0">
            <a:spAutoFit/>
          </a:bodyPr>
          <a:lstStyle/>
          <a:p>
            <a:pPr algn="ctr"/>
            <a:r>
              <a:rPr lang="fr-FR" sz="1500" dirty="0">
                <a:solidFill>
                  <a:srgbClr val="000091"/>
                </a:solidFill>
                <a:latin typeface="Marianne" panose="02000000000000000000" pitchFamily="2" charset="0"/>
              </a:rPr>
              <a:t>Nos outils sur </a:t>
            </a:r>
            <a:r>
              <a:rPr lang="fr-FR" sz="1500" dirty="0">
                <a:solidFill>
                  <a:srgbClr val="0C5076"/>
                </a:solidFill>
                <a:latin typeface="Marianne" panose="02000000000000000000" pitchFamily="2" charset="0"/>
                <a:hlinkClick r:id="rId9"/>
              </a:rPr>
              <a:t>Parcoursup.gouv.fr</a:t>
            </a:r>
            <a:r>
              <a:rPr lang="fr-FR" sz="1500" dirty="0">
                <a:solidFill>
                  <a:srgbClr val="0C5076"/>
                </a:solidFill>
                <a:latin typeface="Marianne" panose="02000000000000000000" pitchFamily="2" charset="0"/>
                <a:hlinkClick r:id="rId10"/>
              </a:rPr>
              <a:t> </a:t>
            </a:r>
            <a:r>
              <a:rPr lang="fr-FR" sz="1500" dirty="0">
                <a:solidFill>
                  <a:srgbClr val="000091"/>
                </a:solidFill>
                <a:latin typeface="Marianne" panose="02000000000000000000" pitchFamily="2" charset="0"/>
              </a:rPr>
              <a:t>&gt; </a:t>
            </a:r>
            <a:r>
              <a:rPr lang="fr-FR" sz="1500" b="1" dirty="0">
                <a:solidFill>
                  <a:srgbClr val="000091"/>
                </a:solidFill>
                <a:latin typeface="Marianne" panose="02000000000000000000" pitchFamily="2" charset="0"/>
              </a:rPr>
              <a:t>Nos conseils </a:t>
            </a:r>
            <a:r>
              <a:rPr lang="fr-FR" sz="1500" dirty="0">
                <a:solidFill>
                  <a:srgbClr val="000091"/>
                </a:solidFill>
                <a:latin typeface="Marianne" panose="02000000000000000000" pitchFamily="2" charset="0"/>
              </a:rPr>
              <a:t>pour bien aborder la phase d’admission  </a:t>
            </a:r>
          </a:p>
        </p:txBody>
      </p:sp>
      <p:sp>
        <p:nvSpPr>
          <p:cNvPr id="8" name="Rectangle à coins arrondis 7"/>
          <p:cNvSpPr/>
          <p:nvPr/>
        </p:nvSpPr>
        <p:spPr>
          <a:xfrm>
            <a:off x="3651526" y="221402"/>
            <a:ext cx="5114810" cy="374571"/>
          </a:xfrm>
          <a:prstGeom prst="round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Des outils pour informer et accompagner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28</a:t>
            </a:fld>
            <a:endParaRPr lang="fr-FR" dirty="0">
              <a:latin typeface="Marianne" panose="02000000000000000000" pitchFamily="2" charset="0"/>
            </a:endParaRPr>
          </a:p>
        </p:txBody>
      </p:sp>
    </p:spTree>
    <p:extLst>
      <p:ext uri="{BB962C8B-B14F-4D97-AF65-F5344CB8AC3E}">
        <p14:creationId xmlns:p14="http://schemas.microsoft.com/office/powerpoint/2010/main" val="1931820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542692" y="978695"/>
            <a:ext cx="8223643" cy="3710090"/>
          </a:xfrm>
        </p:spPr>
        <p:txBody>
          <a:bodyPr/>
          <a:lstStyle/>
          <a:p>
            <a:pPr marL="285750" indent="-285750" defTabSz="457189">
              <a:spcBef>
                <a:spcPct val="20000"/>
              </a:spcBef>
              <a:spcAft>
                <a:spcPts val="300"/>
              </a:spcAft>
              <a:buClr>
                <a:schemeClr val="accent4"/>
              </a:buClr>
              <a:buSzPct val="100000"/>
              <a:buFont typeface="Wingdings" panose="05000000000000000000" pitchFamily="2" charset="2"/>
              <a:buChar char="Ø"/>
            </a:pPr>
            <a:r>
              <a:rPr lang="fr-FR" sz="1600" b="1" dirty="0">
                <a:solidFill>
                  <a:srgbClr val="F28E65"/>
                </a:solidFill>
                <a:latin typeface="Marianne" panose="02000000000000000000" pitchFamily="2" charset="0"/>
              </a:rPr>
              <a:t>Les sessions de tchat/lives </a:t>
            </a:r>
            <a:r>
              <a:rPr lang="fr-FR" sz="1400" b="1" dirty="0">
                <a:solidFill>
                  <a:srgbClr val="F28E65"/>
                </a:solidFill>
                <a:latin typeface="Marianne" panose="02000000000000000000" pitchFamily="2" charset="0"/>
              </a:rPr>
              <a:t>avec </a:t>
            </a:r>
            <a:r>
              <a:rPr lang="fr-FR" sz="1400" dirty="0">
                <a:latin typeface="Marianne" panose="02000000000000000000" pitchFamily="2" charset="0"/>
              </a:rPr>
              <a:t>lycéens, étudiants et parents d’élèves</a:t>
            </a:r>
            <a:endParaRPr lang="fr-FR" sz="500" dirty="0">
              <a:latin typeface="Marianne" panose="02000000000000000000" pitchFamily="2" charset="0"/>
            </a:endParaRPr>
          </a:p>
          <a:p>
            <a:pPr marL="285750" indent="-285750" defTabSz="457189">
              <a:spcBef>
                <a:spcPct val="20000"/>
              </a:spcBef>
              <a:spcAft>
                <a:spcPts val="300"/>
              </a:spcAft>
              <a:buClr>
                <a:schemeClr val="accent4"/>
              </a:buClr>
              <a:buSzPct val="100000"/>
              <a:buFont typeface="Wingdings" panose="05000000000000000000" pitchFamily="2" charset="2"/>
              <a:buChar char="Ø"/>
            </a:pPr>
            <a:r>
              <a:rPr lang="fr-FR" sz="1600" b="1" dirty="0">
                <a:solidFill>
                  <a:srgbClr val="F28E65"/>
                </a:solidFill>
                <a:latin typeface="Marianne" panose="02000000000000000000" pitchFamily="2" charset="0"/>
              </a:rPr>
              <a:t>Le numéro vert </a:t>
            </a:r>
            <a:r>
              <a:rPr lang="fr-FR" sz="1600" dirty="0">
                <a:solidFill>
                  <a:srgbClr val="3D566E"/>
                </a:solidFill>
                <a:latin typeface="Marianne" panose="02000000000000000000" pitchFamily="2" charset="0"/>
              </a:rPr>
              <a:t> </a:t>
            </a:r>
            <a:r>
              <a:rPr lang="fr-FR" sz="1600" b="1" dirty="0">
                <a:latin typeface="Marianne" panose="02000000000000000000" pitchFamily="2" charset="0"/>
              </a:rPr>
              <a:t>0 800 400 070 </a:t>
            </a:r>
            <a:r>
              <a:rPr lang="fr-FR" sz="1400" b="1" dirty="0">
                <a:latin typeface="Marianne" panose="02000000000000000000" pitchFamily="2" charset="0"/>
              </a:rPr>
              <a:t/>
            </a:r>
            <a:br>
              <a:rPr lang="fr-FR" sz="1400" b="1" dirty="0">
                <a:latin typeface="Marianne" panose="02000000000000000000" pitchFamily="2" charset="0"/>
              </a:rPr>
            </a:br>
            <a:r>
              <a:rPr lang="fr-FR" sz="1400" dirty="0">
                <a:latin typeface="Marianne" panose="02000000000000000000" pitchFamily="2" charset="0"/>
              </a:rPr>
              <a:t>(numéros spécifiques pour l’Outre-mer sur Parcoursup.gouv.fr)</a:t>
            </a:r>
          </a:p>
          <a:p>
            <a:pPr marL="251994" lvl="1" indent="0" defTabSz="457189">
              <a:spcBef>
                <a:spcPct val="20000"/>
              </a:spcBef>
              <a:spcAft>
                <a:spcPts val="300"/>
              </a:spcAft>
              <a:buClr>
                <a:srgbClr val="FF0000"/>
              </a:buClr>
              <a:buSzPct val="100000"/>
              <a:buNone/>
            </a:pPr>
            <a:r>
              <a:rPr lang="fr-FR" sz="1400" dirty="0">
                <a:latin typeface="Marianne" panose="02000000000000000000" pitchFamily="2" charset="0"/>
              </a:rPr>
              <a:t>Ouverture exceptionnelle :</a:t>
            </a:r>
          </a:p>
          <a:p>
            <a:pPr marL="537744" lvl="1" indent="-285750" defTabSz="457189">
              <a:spcBef>
                <a:spcPct val="20000"/>
              </a:spcBef>
              <a:spcAft>
                <a:spcPts val="300"/>
              </a:spcAft>
              <a:buClr>
                <a:schemeClr val="accent4"/>
              </a:buClr>
              <a:buSzPct val="100000"/>
            </a:pPr>
            <a:r>
              <a:rPr lang="fr-FR" sz="1400" b="1" dirty="0">
                <a:solidFill>
                  <a:srgbClr val="ED7454"/>
                </a:solidFill>
                <a:latin typeface="Marianne" panose="02000000000000000000" pitchFamily="2" charset="0"/>
              </a:rPr>
              <a:t>les 3, 4, 5 et 10 juin 2025 </a:t>
            </a:r>
            <a:r>
              <a:rPr lang="fr-FR" sz="1400" dirty="0">
                <a:solidFill>
                  <a:srgbClr val="0C5076"/>
                </a:solidFill>
                <a:latin typeface="Marianne" panose="02000000000000000000" pitchFamily="2" charset="0"/>
              </a:rPr>
              <a:t> </a:t>
            </a:r>
            <a:r>
              <a:rPr lang="fr-FR" sz="1400" b="1" dirty="0">
                <a:solidFill>
                  <a:srgbClr val="ED7454"/>
                </a:solidFill>
                <a:latin typeface="Marianne" panose="02000000000000000000" pitchFamily="2" charset="0"/>
              </a:rPr>
              <a:t>jusqu’à 20h</a:t>
            </a:r>
          </a:p>
          <a:p>
            <a:pPr marL="537744" lvl="1" indent="-285750" defTabSz="457189">
              <a:spcBef>
                <a:spcPct val="20000"/>
              </a:spcBef>
              <a:spcAft>
                <a:spcPts val="300"/>
              </a:spcAft>
              <a:buClr>
                <a:schemeClr val="accent4"/>
              </a:buClr>
              <a:buSzPct val="100000"/>
            </a:pPr>
            <a:r>
              <a:rPr lang="fr-FR" sz="1400" b="1" dirty="0">
                <a:solidFill>
                  <a:srgbClr val="ED7454"/>
                </a:solidFill>
                <a:latin typeface="Marianne" panose="02000000000000000000" pitchFamily="2" charset="0"/>
              </a:rPr>
              <a:t>le lundi 9 juin (Pentecôte) de 10h à 16h</a:t>
            </a:r>
          </a:p>
          <a:p>
            <a:pPr marL="537744" lvl="1" indent="-285750" defTabSz="457189">
              <a:spcBef>
                <a:spcPct val="20000"/>
              </a:spcBef>
              <a:spcAft>
                <a:spcPts val="300"/>
              </a:spcAft>
              <a:buClr>
                <a:schemeClr val="accent4"/>
              </a:buClr>
              <a:buSzPct val="100000"/>
            </a:pPr>
            <a:r>
              <a:rPr lang="fr-FR" sz="1400" b="1" dirty="0">
                <a:solidFill>
                  <a:srgbClr val="ED7454"/>
                </a:solidFill>
                <a:latin typeface="Marianne" panose="02000000000000000000" pitchFamily="2" charset="0"/>
              </a:rPr>
              <a:t>le mardi 10 juin jusqu’à 20h</a:t>
            </a:r>
          </a:p>
          <a:p>
            <a:pPr marL="251994" lvl="1" indent="0" defTabSz="457189">
              <a:spcBef>
                <a:spcPct val="20000"/>
              </a:spcBef>
              <a:spcAft>
                <a:spcPts val="300"/>
              </a:spcAft>
              <a:buClr>
                <a:srgbClr val="FF0000"/>
              </a:buClr>
              <a:buSzPct val="100000"/>
              <a:buNone/>
            </a:pPr>
            <a:endParaRPr lang="fr-FR" sz="500" b="1" dirty="0">
              <a:solidFill>
                <a:srgbClr val="ED7454"/>
              </a:solidFill>
              <a:latin typeface="Marianne" panose="02000000000000000000" pitchFamily="2" charset="0"/>
            </a:endParaRPr>
          </a:p>
          <a:p>
            <a:pPr marL="285750" indent="-285750" defTabSz="457189">
              <a:spcBef>
                <a:spcPct val="20000"/>
              </a:spcBef>
              <a:spcAft>
                <a:spcPts val="300"/>
              </a:spcAft>
              <a:buClr>
                <a:schemeClr val="accent4"/>
              </a:buClr>
              <a:buSzPct val="100000"/>
              <a:buFont typeface="Wingdings" panose="05000000000000000000" pitchFamily="2" charset="2"/>
              <a:buChar char="Ø"/>
            </a:pPr>
            <a:r>
              <a:rPr lang="fr-FR" sz="1600" b="1" dirty="0">
                <a:solidFill>
                  <a:srgbClr val="F28E65"/>
                </a:solidFill>
                <a:latin typeface="Marianne" panose="02000000000000000000" pitchFamily="2" charset="0"/>
              </a:rPr>
              <a:t>La messagerie contact </a:t>
            </a:r>
            <a:r>
              <a:rPr lang="fr-FR" sz="1400" dirty="0">
                <a:latin typeface="Marianne" panose="02000000000000000000" pitchFamily="2" charset="0"/>
              </a:rPr>
              <a:t>depuis le dossier candidat</a:t>
            </a:r>
          </a:p>
          <a:p>
            <a:pPr defTabSz="457189">
              <a:spcBef>
                <a:spcPct val="20000"/>
              </a:spcBef>
              <a:spcAft>
                <a:spcPts val="300"/>
              </a:spcAft>
              <a:buClr>
                <a:srgbClr val="FF0000"/>
              </a:buClr>
              <a:buSzPct val="100000"/>
            </a:pPr>
            <a:endParaRPr lang="fr-FR" sz="500" dirty="0">
              <a:latin typeface="Marianne" panose="02000000000000000000" pitchFamily="2" charset="0"/>
            </a:endParaRPr>
          </a:p>
          <a:p>
            <a:pPr marL="285750" indent="-285750" defTabSz="457189">
              <a:spcBef>
                <a:spcPct val="20000"/>
              </a:spcBef>
              <a:spcAft>
                <a:spcPts val="300"/>
              </a:spcAft>
              <a:buClr>
                <a:schemeClr val="accent4"/>
              </a:buClr>
              <a:buSzPct val="100000"/>
              <a:buFont typeface="Wingdings" panose="05000000000000000000" pitchFamily="2" charset="2"/>
              <a:buChar char="Ø"/>
            </a:pPr>
            <a:r>
              <a:rPr lang="fr-FR" sz="1600" b="1" dirty="0">
                <a:solidFill>
                  <a:srgbClr val="F28E65"/>
                </a:solidFill>
                <a:latin typeface="Marianne" panose="02000000000000000000" pitchFamily="2" charset="0"/>
              </a:rPr>
              <a:t>Les réseaux sociaux </a:t>
            </a:r>
            <a:r>
              <a:rPr lang="fr-FR" sz="1400" dirty="0">
                <a:latin typeface="Marianne" panose="02000000000000000000" pitchFamily="2" charset="0"/>
              </a:rPr>
              <a:t>pour suivre l’actualité de Parcoursup et recevoir des conseils : </a:t>
            </a:r>
            <a:r>
              <a:rPr lang="fr-FR" sz="1400" u="sng" dirty="0">
                <a:latin typeface="Marianne" panose="02000000000000000000" pitchFamily="2" charset="0"/>
                <a:hlinkClick r:id="rId2"/>
              </a:rPr>
              <a:t>https://linktr.ee/parcoursup</a:t>
            </a:r>
            <a:r>
              <a:rPr lang="fr-FR" sz="1400" dirty="0">
                <a:latin typeface="Marianne" panose="02000000000000000000" pitchFamily="2" charset="0"/>
                <a:hlinkClick r:id="rId2"/>
              </a:rPr>
              <a:t> </a:t>
            </a:r>
            <a:r>
              <a:rPr lang="fr-FR" sz="1800" b="1" dirty="0">
                <a:solidFill>
                  <a:srgbClr val="F28E65"/>
                </a:solidFill>
                <a:latin typeface="Marianne" panose="02000000000000000000" pitchFamily="2" charset="0"/>
              </a:rPr>
              <a:t>	</a:t>
            </a:r>
            <a:endParaRPr lang="fr-FR" dirty="0">
              <a:latin typeface="Marianne" panose="02000000000000000000" pitchFamily="2"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29</a:t>
            </a:fld>
            <a:endParaRPr lang="fr-FR" dirty="0">
              <a:latin typeface="Marianne" panose="02000000000000000000" pitchFamily="2" charset="0"/>
            </a:endParaRPr>
          </a:p>
        </p:txBody>
      </p:sp>
      <p:sp>
        <p:nvSpPr>
          <p:cNvPr id="12" name="Rectangle à coins arrondis 11"/>
          <p:cNvSpPr/>
          <p:nvPr/>
        </p:nvSpPr>
        <p:spPr>
          <a:xfrm>
            <a:off x="4365626" y="163878"/>
            <a:ext cx="4400710" cy="408623"/>
          </a:xfrm>
          <a:prstGeom prst="round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Assistance usagers</a:t>
            </a:r>
          </a:p>
        </p:txBody>
      </p:sp>
    </p:spTree>
    <p:extLst>
      <p:ext uri="{BB962C8B-B14F-4D97-AF65-F5344CB8AC3E}">
        <p14:creationId xmlns:p14="http://schemas.microsoft.com/office/powerpoint/2010/main" val="69889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3</a:t>
            </a:fld>
            <a:endParaRPr lang="fr-FR" dirty="0"/>
          </a:p>
        </p:txBody>
      </p:sp>
      <p:sp>
        <p:nvSpPr>
          <p:cNvPr id="10" name="Espace réservé du contenu 2"/>
          <p:cNvSpPr>
            <a:spLocks noGrp="1"/>
          </p:cNvSpPr>
          <p:nvPr>
            <p:ph sz="quarter" idx="14"/>
          </p:nvPr>
        </p:nvSpPr>
        <p:spPr>
          <a:xfrm>
            <a:off x="299569" y="924284"/>
            <a:ext cx="8544862" cy="3859216"/>
          </a:xfrm>
        </p:spPr>
        <p:txBody>
          <a:bodyPr/>
          <a:lstStyle/>
          <a:p>
            <a:pPr marL="285750" indent="-285750">
              <a:spcBef>
                <a:spcPts val="600"/>
              </a:spcBef>
              <a:buFont typeface="Wingdings" panose="05000000000000000000" pitchFamily="2" charset="2"/>
              <a:buChar char="Ø"/>
            </a:pPr>
            <a:r>
              <a:rPr lang="fr-FR" sz="1800" b="1" dirty="0">
                <a:solidFill>
                  <a:srgbClr val="FF0000"/>
                </a:solidFill>
                <a:latin typeface="Marianne" panose="02000000000000000000" pitchFamily="2" charset="0"/>
              </a:rPr>
              <a:t>Rappel</a:t>
            </a:r>
            <a:r>
              <a:rPr lang="fr-FR" sz="1800" b="1" dirty="0">
                <a:solidFill>
                  <a:srgbClr val="F28E65"/>
                </a:solidFill>
                <a:latin typeface="Marianne" panose="02000000000000000000" pitchFamily="2" charset="0"/>
              </a:rPr>
              <a:t> : ce n’est pas l’algorithme de Parcoursup qui examine les dossiers, ce n’est pas non plus Parcoursup qui choisit votre affectation </a:t>
            </a:r>
            <a:br>
              <a:rPr lang="fr-FR" sz="1800" b="1" dirty="0">
                <a:solidFill>
                  <a:srgbClr val="F28E65"/>
                </a:solidFill>
                <a:latin typeface="Marianne" panose="02000000000000000000" pitchFamily="2" charset="0"/>
              </a:rPr>
            </a:br>
            <a:r>
              <a:rPr lang="fr-FR" sz="1200" dirty="0">
                <a:solidFill>
                  <a:srgbClr val="0000FF"/>
                </a:solidFill>
                <a:latin typeface="Marianne" panose="02000000000000000000" pitchFamily="2" charset="0"/>
                <a:hlinkClick r:id="rId2"/>
              </a:rPr>
              <a:t>Consultez notre vidéo : </a:t>
            </a:r>
            <a:r>
              <a:rPr lang="fr-FR" sz="1200" dirty="0">
                <a:solidFill>
                  <a:srgbClr val="0000FF"/>
                </a:solidFill>
                <a:latin typeface="Marianne" panose="02000000000000000000" pitchFamily="2" charset="0"/>
                <a:hlinkClick r:id="rId3"/>
              </a:rPr>
              <a:t>https://youtu.be/Qe59ve-oA6w</a:t>
            </a:r>
            <a:endParaRPr lang="fr-FR" sz="1200" dirty="0">
              <a:solidFill>
                <a:srgbClr val="0000FF"/>
              </a:solidFill>
              <a:latin typeface="Marianne" panose="02000000000000000000" pitchFamily="2" charset="0"/>
            </a:endParaRPr>
          </a:p>
          <a:p>
            <a:pPr algn="ctr"/>
            <a:endParaRPr lang="fr-FR" sz="800" dirty="0">
              <a:latin typeface="Marianne" panose="02000000000000000000" pitchFamily="2" charset="0"/>
            </a:endParaRPr>
          </a:p>
          <a:p>
            <a:pPr marL="285750" indent="-285750" algn="just">
              <a:spcAft>
                <a:spcPts val="1200"/>
              </a:spcAft>
              <a:buFont typeface="Wingdings" panose="05000000000000000000" pitchFamily="2" charset="2"/>
              <a:buChar char="Ø"/>
            </a:pPr>
            <a:r>
              <a:rPr lang="fr-FR" sz="1800" dirty="0">
                <a:latin typeface="Marianne" panose="02000000000000000000" pitchFamily="2" charset="0"/>
              </a:rPr>
              <a:t>Au sein de chaque formation, </a:t>
            </a:r>
            <a:r>
              <a:rPr lang="fr-FR" sz="1800" b="1" dirty="0">
                <a:solidFill>
                  <a:srgbClr val="F28E65"/>
                </a:solidFill>
                <a:latin typeface="Marianne" panose="02000000000000000000" pitchFamily="2" charset="0"/>
              </a:rPr>
              <a:t>une commission d’examen des vœux (CEV) a défini les critères d’examen des candidatures et évalué les candidatures confirmées</a:t>
            </a:r>
          </a:p>
          <a:p>
            <a:pPr marL="285750" indent="-285750" algn="just">
              <a:buFont typeface="Wingdings" panose="05000000000000000000" pitchFamily="2" charset="2"/>
              <a:buChar char="Ø"/>
            </a:pPr>
            <a:r>
              <a:rPr lang="fr-FR" sz="1800" dirty="0">
                <a:latin typeface="Marianne" panose="02000000000000000000" pitchFamily="2" charset="0"/>
              </a:rPr>
              <a:t>La CEV prend en compte les critères affichés dans la fiche formation </a:t>
            </a:r>
            <a:r>
              <a:rPr lang="fr-FR" sz="1800" b="1" dirty="0">
                <a:solidFill>
                  <a:srgbClr val="F28E65"/>
                </a:solidFill>
                <a:latin typeface="Marianne" panose="02000000000000000000" pitchFamily="2" charset="0"/>
              </a:rPr>
              <a:t>et les précise au regard des candidatures (pondération des éléments)</a:t>
            </a:r>
          </a:p>
          <a:p>
            <a:pPr marL="285750" indent="-285750" algn="just">
              <a:buFont typeface="Wingdings" panose="05000000000000000000" pitchFamily="2" charset="2"/>
              <a:buChar char="Ø"/>
            </a:pPr>
            <a:endParaRPr lang="fr-FR" sz="1000" b="1" dirty="0">
              <a:solidFill>
                <a:srgbClr val="F28E65"/>
              </a:solidFill>
              <a:latin typeface="Marianne" panose="02000000000000000000" pitchFamily="2" charset="0"/>
            </a:endParaRPr>
          </a:p>
          <a:p>
            <a:pPr marL="285750" indent="-285750" algn="just">
              <a:buFont typeface="Wingdings" panose="05000000000000000000" pitchFamily="2" charset="2"/>
              <a:buChar char="Ø"/>
            </a:pPr>
            <a:r>
              <a:rPr lang="fr-FR" sz="1800" b="1" dirty="0">
                <a:solidFill>
                  <a:srgbClr val="F28E65"/>
                </a:solidFill>
                <a:latin typeface="Marianne" panose="02000000000000000000" pitchFamily="2" charset="0"/>
              </a:rPr>
              <a:t>Les classements des CEV sont remontés à Parcoursup le 21 mai 2025 </a:t>
            </a:r>
            <a:r>
              <a:rPr lang="fr-FR" sz="1800" dirty="0">
                <a:latin typeface="Marianne" panose="02000000000000000000" pitchFamily="2" charset="0"/>
              </a:rPr>
              <a:t>pour vérifications par l’équipe Parcoursup avant intégration des priorités légales (taux fixés par les Recteurs) et publication le </a:t>
            </a:r>
            <a:r>
              <a:rPr lang="fr-FR" sz="1800" dirty="0">
                <a:effectLst>
                  <a:outerShdw blurRad="38100" dist="38100" dir="2700000" algn="tl">
                    <a:srgbClr val="000000">
                      <a:alpha val="43137"/>
                    </a:srgbClr>
                  </a:outerShdw>
                </a:effectLst>
                <a:latin typeface="Marianne" panose="02000000000000000000" pitchFamily="2" charset="0"/>
              </a:rPr>
              <a:t>2 juin 2025</a:t>
            </a:r>
          </a:p>
          <a:p>
            <a:endParaRPr lang="fr-FR" sz="1400" dirty="0">
              <a:latin typeface="Marianne" panose="02000000000000000000" pitchFamily="2" charset="0"/>
            </a:endParaRPr>
          </a:p>
          <a:p>
            <a:pPr marL="239178" defTabSz="609585">
              <a:spcBef>
                <a:spcPct val="20000"/>
              </a:spcBef>
              <a:spcAft>
                <a:spcPts val="0"/>
              </a:spcAft>
              <a:buClr>
                <a:srgbClr val="FF0000"/>
              </a:buClr>
              <a:buSzPct val="100000"/>
            </a:pPr>
            <a:endParaRPr lang="fr-FR" sz="1400" dirty="0">
              <a:latin typeface="Marianne" panose="02000000000000000000" pitchFamily="2" charset="0"/>
            </a:endParaRPr>
          </a:p>
        </p:txBody>
      </p:sp>
      <p:sp>
        <p:nvSpPr>
          <p:cNvPr id="12" name="Rectangle 11"/>
          <p:cNvSpPr/>
          <p:nvPr/>
        </p:nvSpPr>
        <p:spPr>
          <a:xfrm>
            <a:off x="4068700" y="295317"/>
            <a:ext cx="4775731"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L’examen des dossiers par les formations</a:t>
            </a:r>
          </a:p>
        </p:txBody>
      </p:sp>
    </p:spTree>
    <p:extLst>
      <p:ext uri="{BB962C8B-B14F-4D97-AF65-F5344CB8AC3E}">
        <p14:creationId xmlns:p14="http://schemas.microsoft.com/office/powerpoint/2010/main" val="169327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a:t>
            </a:fld>
            <a:endParaRPr lang="fr-FR" dirty="0"/>
          </a:p>
        </p:txBody>
      </p:sp>
      <p:sp>
        <p:nvSpPr>
          <p:cNvPr id="7" name="Espace réservé du contenu 2"/>
          <p:cNvSpPr>
            <a:spLocks noGrp="1"/>
          </p:cNvSpPr>
          <p:nvPr>
            <p:ph sz="quarter" idx="14"/>
          </p:nvPr>
        </p:nvSpPr>
        <p:spPr>
          <a:xfrm>
            <a:off x="201641" y="1208600"/>
            <a:ext cx="8674002" cy="1014664"/>
          </a:xfrm>
        </p:spPr>
        <p:txBody>
          <a:bodyPr/>
          <a:lstStyle/>
          <a:p>
            <a:pPr marL="285750" indent="-285750" algn="just">
              <a:buFont typeface="Wingdings" panose="05000000000000000000" pitchFamily="2" charset="2"/>
              <a:buChar char="Ø"/>
            </a:pPr>
            <a:r>
              <a:rPr lang="fr-FR" sz="1400" b="1" dirty="0">
                <a:solidFill>
                  <a:srgbClr val="F28E65"/>
                </a:solidFill>
                <a:latin typeface="Marianne" panose="02000000000000000000" pitchFamily="2" charset="0"/>
              </a:rPr>
              <a:t>Une priorité accordée aux lycéens boursiers </a:t>
            </a:r>
            <a:r>
              <a:rPr lang="fr-FR" sz="1400" dirty="0">
                <a:latin typeface="Marianne" panose="02000000000000000000" pitchFamily="2" charset="0"/>
              </a:rPr>
              <a:t>dans chaque formation, y compris les plus sélectives (des taux minimum définis par les recteurs et affichés sur Parcoursup)</a:t>
            </a:r>
          </a:p>
          <a:p>
            <a:pPr marL="285750" indent="-285750">
              <a:buFont typeface="Wingdings" panose="05000000000000000000" pitchFamily="2" charset="2"/>
              <a:buChar char="Ø"/>
            </a:pPr>
            <a:r>
              <a:rPr lang="fr-FR" sz="1400" dirty="0">
                <a:latin typeface="Marianne" panose="02000000000000000000" pitchFamily="2" charset="0"/>
              </a:rPr>
              <a:t>Une </a:t>
            </a:r>
            <a:r>
              <a:rPr lang="fr-FR" sz="1400" b="1" dirty="0">
                <a:solidFill>
                  <a:srgbClr val="F28E65"/>
                </a:solidFill>
                <a:latin typeface="Marianne" panose="02000000000000000000" pitchFamily="2" charset="0"/>
              </a:rPr>
              <a:t>aide financière de 500 € aux lycéens boursiers </a:t>
            </a:r>
            <a:r>
              <a:rPr lang="fr-FR" sz="1400" dirty="0">
                <a:latin typeface="Marianne" panose="02000000000000000000" pitchFamily="2" charset="0"/>
              </a:rPr>
              <a:t>qui s’inscrivent dans une formation située en dehors de leur académie de résidence </a:t>
            </a:r>
          </a:p>
        </p:txBody>
      </p:sp>
      <p:sp>
        <p:nvSpPr>
          <p:cNvPr id="8" name="Titre 1"/>
          <p:cNvSpPr>
            <a:spLocks noGrp="1"/>
          </p:cNvSpPr>
          <p:nvPr>
            <p:ph type="title"/>
          </p:nvPr>
        </p:nvSpPr>
        <p:spPr>
          <a:xfrm>
            <a:off x="201641" y="911643"/>
            <a:ext cx="6511911" cy="593913"/>
          </a:xfrm>
        </p:spPr>
        <p:txBody>
          <a:bodyPr/>
          <a:lstStyle/>
          <a:p>
            <a:r>
              <a:rPr lang="fr-FR" sz="1600" dirty="0">
                <a:latin typeface="Marianne" panose="02000000000000000000" pitchFamily="2" charset="0"/>
              </a:rPr>
              <a:t>Un appui aux lycéens boursiers </a:t>
            </a:r>
          </a:p>
        </p:txBody>
      </p:sp>
      <p:sp>
        <p:nvSpPr>
          <p:cNvPr id="9" name="Titre 1"/>
          <p:cNvSpPr txBox="1">
            <a:spLocks/>
          </p:cNvSpPr>
          <p:nvPr/>
        </p:nvSpPr>
        <p:spPr bwMode="gray">
          <a:xfrm>
            <a:off x="193134" y="2328916"/>
            <a:ext cx="7988202" cy="3858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pPr algn="just"/>
            <a:r>
              <a:rPr lang="fr-FR" sz="1600" dirty="0">
                <a:solidFill>
                  <a:schemeClr val="tx2"/>
                </a:solidFill>
                <a:latin typeface="Marianne" panose="02000000000000000000" pitchFamily="2" charset="0"/>
              </a:rPr>
              <a:t>Une prise en compte possible de la participation aux cordées de la réussite</a:t>
            </a:r>
          </a:p>
        </p:txBody>
      </p:sp>
      <p:sp>
        <p:nvSpPr>
          <p:cNvPr id="10" name="Espace réservé du contenu 2"/>
          <p:cNvSpPr txBox="1">
            <a:spLocks/>
          </p:cNvSpPr>
          <p:nvPr/>
        </p:nvSpPr>
        <p:spPr bwMode="gray">
          <a:xfrm>
            <a:off x="201641" y="2740776"/>
            <a:ext cx="8341207" cy="52936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Font typeface="Wingdings" panose="05000000000000000000" pitchFamily="2" charset="2"/>
              <a:buChar char="Ø"/>
            </a:pPr>
            <a:r>
              <a:rPr lang="fr-FR" sz="1400" dirty="0">
                <a:solidFill>
                  <a:schemeClr val="tx2">
                    <a:lumMod val="75000"/>
                  </a:schemeClr>
                </a:solidFill>
                <a:latin typeface="Marianne" panose="02000000000000000000" pitchFamily="2" charset="0"/>
              </a:rPr>
              <a:t>Les formations du sup’ peuvent intégrer ce critère dans leur examen des vœux : </a:t>
            </a:r>
            <a:r>
              <a:rPr lang="fr-FR" sz="1400" b="1" dirty="0">
                <a:solidFill>
                  <a:srgbClr val="ED7454"/>
                </a:solidFill>
                <a:latin typeface="Marianne" panose="02000000000000000000" pitchFamily="2" charset="0"/>
              </a:rPr>
              <a:t>près de 40 % ont fait ce choix pour 2025</a:t>
            </a:r>
          </a:p>
          <a:p>
            <a:pPr marL="342900" indent="-342900">
              <a:buFont typeface="Wingdings" panose="05000000000000000000" pitchFamily="2" charset="2"/>
              <a:buChar char="Ø"/>
            </a:pPr>
            <a:endParaRPr lang="fr-FR" sz="1400" dirty="0">
              <a:solidFill>
                <a:schemeClr val="tx2">
                  <a:lumMod val="75000"/>
                </a:schemeClr>
              </a:solidFill>
            </a:endParaRPr>
          </a:p>
        </p:txBody>
      </p:sp>
      <p:sp>
        <p:nvSpPr>
          <p:cNvPr id="11" name="Titre 1"/>
          <p:cNvSpPr txBox="1">
            <a:spLocks/>
          </p:cNvSpPr>
          <p:nvPr/>
        </p:nvSpPr>
        <p:spPr bwMode="gray">
          <a:xfrm>
            <a:off x="189068" y="3370532"/>
            <a:ext cx="8353780" cy="6091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pPr algn="just"/>
            <a:r>
              <a:rPr lang="fr-FR" sz="1600" dirty="0">
                <a:solidFill>
                  <a:schemeClr val="tx2"/>
                </a:solidFill>
                <a:latin typeface="Marianne" panose="02000000000000000000" pitchFamily="2" charset="0"/>
              </a:rPr>
              <a:t>Des places priorisées pour les lycéens professionnels et technologiques dans les formations professionnalisantes (</a:t>
            </a:r>
            <a:r>
              <a:rPr lang="fr-FR" sz="1600" dirty="0">
                <a:solidFill>
                  <a:srgbClr val="F28E65"/>
                </a:solidFill>
                <a:latin typeface="Marianne" panose="02000000000000000000" pitchFamily="2" charset="0"/>
                <a:ea typeface="+mn-ea"/>
                <a:cs typeface="+mn-cs"/>
              </a:rPr>
              <a:t>BTS et BUT</a:t>
            </a:r>
            <a:r>
              <a:rPr lang="fr-FR" sz="1600" dirty="0">
                <a:solidFill>
                  <a:schemeClr val="tx2"/>
                </a:solidFill>
                <a:latin typeface="Marianne" panose="02000000000000000000" pitchFamily="2" charset="0"/>
              </a:rPr>
              <a:t>) dans lesquelles ils réussissent le mieux </a:t>
            </a:r>
          </a:p>
        </p:txBody>
      </p:sp>
      <p:sp>
        <p:nvSpPr>
          <p:cNvPr id="12" name="Rectangle 11"/>
          <p:cNvSpPr/>
          <p:nvPr/>
        </p:nvSpPr>
        <p:spPr>
          <a:xfrm>
            <a:off x="3056421" y="209465"/>
            <a:ext cx="5819222"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Priorités légales pour l’égalité d’accès au supérieur</a:t>
            </a:r>
          </a:p>
        </p:txBody>
      </p:sp>
      <p:sp>
        <p:nvSpPr>
          <p:cNvPr id="13" name="Titre 1">
            <a:extLst>
              <a:ext uri="{FF2B5EF4-FFF2-40B4-BE49-F238E27FC236}">
                <a16:creationId xmlns:a16="http://schemas.microsoft.com/office/drawing/2014/main" id="{1ABB7709-AA7D-4899-AAF0-5013E06755ED}"/>
              </a:ext>
            </a:extLst>
          </p:cNvPr>
          <p:cNvSpPr txBox="1">
            <a:spLocks/>
          </p:cNvSpPr>
          <p:nvPr/>
        </p:nvSpPr>
        <p:spPr bwMode="gray">
          <a:xfrm>
            <a:off x="201641" y="4026316"/>
            <a:ext cx="8353780" cy="6091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pPr algn="just"/>
            <a:r>
              <a:rPr lang="fr-FR" sz="1600" dirty="0">
                <a:solidFill>
                  <a:schemeClr val="tx2"/>
                </a:solidFill>
                <a:latin typeface="Marianne" panose="02000000000000000000" pitchFamily="2" charset="0"/>
              </a:rPr>
              <a:t>Une priorité d’accès aux licences en tension pour les candidats du secteur (académie en général ; des exceptions géographiques affichées aux candidats)</a:t>
            </a:r>
          </a:p>
        </p:txBody>
      </p:sp>
    </p:spTree>
    <p:extLst>
      <p:ext uri="{BB962C8B-B14F-4D97-AF65-F5344CB8AC3E}">
        <p14:creationId xmlns:p14="http://schemas.microsoft.com/office/powerpoint/2010/main" val="185694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7950" y="4193981"/>
            <a:ext cx="7025269" cy="461665"/>
          </a:xfrm>
          <a:prstGeom prst="rect">
            <a:avLst/>
          </a:prstGeom>
          <a:noFill/>
        </p:spPr>
        <p:txBody>
          <a:bodyPr wrap="square" rtlCol="0">
            <a:spAutoFit/>
          </a:bodyPr>
          <a:lstStyle/>
          <a:p>
            <a:r>
              <a:rPr lang="fr-FR" sz="2400" b="1" dirty="0">
                <a:solidFill>
                  <a:srgbClr val="000091"/>
                </a:solidFill>
                <a:latin typeface="Marianne" panose="02000000000000000000" pitchFamily="2" charset="0"/>
              </a:rPr>
              <a:t>Rassurer à la lumière des résultats de 2024</a:t>
            </a:r>
            <a:endParaRPr lang="fr-FR" sz="2000" b="1" dirty="0">
              <a:solidFill>
                <a:srgbClr val="000091"/>
              </a:solidFill>
              <a:latin typeface="Marianne" panose="02000000000000000000" pitchFamily="2" charset="0"/>
            </a:endParaRP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5</a:t>
            </a:fld>
            <a:endParaRPr lang="fr-FR" dirty="0"/>
          </a:p>
        </p:txBody>
      </p:sp>
      <p:pic>
        <p:nvPicPr>
          <p:cNvPr id="5" name="Image 4">
            <a:extLst>
              <a:ext uri="{FF2B5EF4-FFF2-40B4-BE49-F238E27FC236}">
                <a16:creationId xmlns:a16="http://schemas.microsoft.com/office/drawing/2014/main" id="{727502A4-E7A9-46E6-8E75-661BF17B3A35}"/>
              </a:ext>
            </a:extLst>
          </p:cNvPr>
          <p:cNvPicPr>
            <a:picLocks noChangeAspect="1"/>
          </p:cNvPicPr>
          <p:nvPr/>
        </p:nvPicPr>
        <p:blipFill>
          <a:blip r:embed="rId2"/>
          <a:stretch>
            <a:fillRect/>
          </a:stretch>
        </p:blipFill>
        <p:spPr>
          <a:xfrm>
            <a:off x="289848" y="873010"/>
            <a:ext cx="8396952" cy="3429968"/>
          </a:xfrm>
          <a:prstGeom prst="rect">
            <a:avLst/>
          </a:prstGeom>
        </p:spPr>
      </p:pic>
    </p:spTree>
    <p:extLst>
      <p:ext uri="{BB962C8B-B14F-4D97-AF65-F5344CB8AC3E}">
        <p14:creationId xmlns:p14="http://schemas.microsoft.com/office/powerpoint/2010/main" val="89612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6</a:t>
            </a:fld>
            <a:endParaRPr lang="fr-FR" dirty="0"/>
          </a:p>
        </p:txBody>
      </p:sp>
      <p:sp>
        <p:nvSpPr>
          <p:cNvPr id="5" name="Espace réservé du contenu 4"/>
          <p:cNvSpPr>
            <a:spLocks noGrp="1"/>
          </p:cNvSpPr>
          <p:nvPr>
            <p:ph sz="quarter" idx="14"/>
          </p:nvPr>
        </p:nvSpPr>
        <p:spPr>
          <a:xfrm>
            <a:off x="358211" y="957490"/>
            <a:ext cx="8208914" cy="3651085"/>
          </a:xfrm>
        </p:spPr>
        <p:txBody>
          <a:bodyPr/>
          <a:lstStyle/>
          <a:p>
            <a:pPr marL="285750" indent="-285750">
              <a:spcAft>
                <a:spcPts val="1200"/>
              </a:spcAft>
              <a:buFont typeface="Wingdings" panose="05000000000000000000" pitchFamily="2" charset="2"/>
              <a:buChar char="Ø"/>
            </a:pPr>
            <a:r>
              <a:rPr lang="fr-FR" sz="1700" b="1" dirty="0">
                <a:solidFill>
                  <a:srgbClr val="F28E65"/>
                </a:solidFill>
                <a:latin typeface="Marianne" panose="02000000000000000000" pitchFamily="2" charset="0"/>
              </a:rPr>
              <a:t>Une phase d’admission qui propose du choix et des réponses rapidement</a:t>
            </a:r>
          </a:p>
          <a:p>
            <a:pPr algn="just">
              <a:spcAft>
                <a:spcPts val="1200"/>
              </a:spcAft>
            </a:pPr>
            <a:r>
              <a:rPr lang="fr-FR" sz="1500" b="1" i="0" dirty="0">
                <a:solidFill>
                  <a:srgbClr val="2F4077"/>
                </a:solidFill>
                <a:effectLst/>
                <a:latin typeface="Marianne" panose="02000000000000000000" pitchFamily="2" charset="0"/>
              </a:rPr>
              <a:t>5,8 : </a:t>
            </a:r>
            <a:r>
              <a:rPr lang="fr-FR" sz="1500" dirty="0">
                <a:solidFill>
                  <a:srgbClr val="3A3A3A"/>
                </a:solidFill>
                <a:latin typeface="Marianne" panose="02000000000000000000" pitchFamily="2" charset="0"/>
              </a:rPr>
              <a:t>c</a:t>
            </a:r>
            <a:r>
              <a:rPr lang="fr-FR" sz="1500" b="0" i="0" dirty="0">
                <a:solidFill>
                  <a:srgbClr val="3A3A3A"/>
                </a:solidFill>
                <a:effectLst/>
                <a:latin typeface="Marianne" panose="02000000000000000000" pitchFamily="2" charset="0"/>
              </a:rPr>
              <a:t>'est le nombre de propositions reçues en moyenne par les 645 000 lycéens</a:t>
            </a:r>
          </a:p>
          <a:p>
            <a:pPr algn="just">
              <a:spcAft>
                <a:spcPts val="1200"/>
              </a:spcAft>
            </a:pPr>
            <a:r>
              <a:rPr lang="fr-FR" sz="1500" b="1" i="0" dirty="0">
                <a:solidFill>
                  <a:srgbClr val="2F4077"/>
                </a:solidFill>
                <a:effectLst/>
                <a:latin typeface="Marianne" panose="02000000000000000000" pitchFamily="2" charset="0"/>
              </a:rPr>
              <a:t>3,3 jours : </a:t>
            </a:r>
            <a:r>
              <a:rPr lang="fr-FR" sz="1500" dirty="0">
                <a:solidFill>
                  <a:srgbClr val="3A3A3A"/>
                </a:solidFill>
                <a:latin typeface="Marianne" panose="02000000000000000000" pitchFamily="2" charset="0"/>
              </a:rPr>
              <a:t>c</a:t>
            </a:r>
            <a:r>
              <a:rPr lang="fr-FR" sz="1500" b="0" i="0" dirty="0">
                <a:solidFill>
                  <a:srgbClr val="3A3A3A"/>
                </a:solidFill>
                <a:effectLst/>
                <a:latin typeface="Marianne" panose="02000000000000000000" pitchFamily="2" charset="0"/>
              </a:rPr>
              <a:t>'est le délai moyen pour recevoir sa 1</a:t>
            </a:r>
            <a:r>
              <a:rPr lang="fr-FR" sz="1500" b="0" i="0" baseline="30000" dirty="0">
                <a:solidFill>
                  <a:srgbClr val="3A3A3A"/>
                </a:solidFill>
                <a:effectLst/>
                <a:latin typeface="Marianne" panose="02000000000000000000" pitchFamily="2" charset="0"/>
              </a:rPr>
              <a:t>ère</a:t>
            </a:r>
            <a:r>
              <a:rPr lang="fr-FR" sz="1500" b="0" i="0" dirty="0">
                <a:solidFill>
                  <a:srgbClr val="3A3A3A"/>
                </a:solidFill>
                <a:effectLst/>
                <a:latin typeface="Marianne" panose="02000000000000000000" pitchFamily="2" charset="0"/>
              </a:rPr>
              <a:t> proposition</a:t>
            </a:r>
          </a:p>
          <a:p>
            <a:pPr algn="just">
              <a:spcAft>
                <a:spcPts val="1200"/>
              </a:spcAft>
            </a:pPr>
            <a:r>
              <a:rPr lang="fr-FR" sz="1500" b="1" i="0" dirty="0">
                <a:solidFill>
                  <a:srgbClr val="2F4077"/>
                </a:solidFill>
                <a:effectLst/>
                <a:latin typeface="Marianne" panose="02000000000000000000" pitchFamily="2" charset="0"/>
              </a:rPr>
              <a:t>66,6% :  </a:t>
            </a:r>
            <a:r>
              <a:rPr lang="fr-FR" sz="1500" dirty="0">
                <a:solidFill>
                  <a:srgbClr val="3A3A3A"/>
                </a:solidFill>
                <a:latin typeface="Marianne" panose="02000000000000000000" pitchFamily="2" charset="0"/>
              </a:rPr>
              <a:t>c</a:t>
            </a:r>
            <a:r>
              <a:rPr lang="fr-FR" sz="1500" b="0" i="0" dirty="0">
                <a:solidFill>
                  <a:srgbClr val="3A3A3A"/>
                </a:solidFill>
                <a:effectLst/>
                <a:latin typeface="Marianne" panose="02000000000000000000" pitchFamily="2" charset="0"/>
              </a:rPr>
              <a:t>'est la part de lycéens qui ont reçu une proposition </a:t>
            </a:r>
            <a:r>
              <a:rPr lang="fr-FR" sz="1500" b="1" i="0" dirty="0">
                <a:solidFill>
                  <a:srgbClr val="3A3A3A"/>
                </a:solidFill>
                <a:effectLst/>
                <a:latin typeface="Marianne" panose="02000000000000000000" pitchFamily="2" charset="0"/>
              </a:rPr>
              <a:t>dès le 1er jour</a:t>
            </a:r>
          </a:p>
          <a:p>
            <a:pPr algn="just">
              <a:spcAft>
                <a:spcPts val="1800"/>
              </a:spcAft>
            </a:pPr>
            <a:r>
              <a:rPr lang="fr-FR" sz="1500" b="1" i="0" dirty="0">
                <a:solidFill>
                  <a:srgbClr val="2F4077"/>
                </a:solidFill>
                <a:effectLst/>
                <a:latin typeface="Marianne" panose="02000000000000000000" pitchFamily="2" charset="0"/>
              </a:rPr>
              <a:t>81,5% :  </a:t>
            </a:r>
            <a:r>
              <a:rPr lang="fr-FR" sz="1500" dirty="0">
                <a:solidFill>
                  <a:srgbClr val="3A3A3A"/>
                </a:solidFill>
                <a:latin typeface="Marianne" panose="02000000000000000000" pitchFamily="2" charset="0"/>
              </a:rPr>
              <a:t>c</a:t>
            </a:r>
            <a:r>
              <a:rPr lang="fr-FR" sz="1500" b="0" i="0" dirty="0">
                <a:solidFill>
                  <a:srgbClr val="3A3A3A"/>
                </a:solidFill>
                <a:effectLst/>
                <a:latin typeface="Marianne" panose="02000000000000000000" pitchFamily="2" charset="0"/>
              </a:rPr>
              <a:t>'est la part de lycéens ayant reçu au moins 1 proposition la 1ère semaine</a:t>
            </a:r>
          </a:p>
          <a:p>
            <a:pPr marL="285750" indent="-285750">
              <a:spcAft>
                <a:spcPts val="1200"/>
              </a:spcAft>
              <a:buFont typeface="Wingdings" panose="05000000000000000000" pitchFamily="2" charset="2"/>
              <a:buChar char="Ø"/>
            </a:pPr>
            <a:r>
              <a:rPr lang="fr-FR" sz="1700" b="1" dirty="0">
                <a:solidFill>
                  <a:srgbClr val="F28E65"/>
                </a:solidFill>
                <a:latin typeface="Marianne" panose="02000000000000000000" pitchFamily="2" charset="0"/>
              </a:rPr>
              <a:t>Des solutions pour ceux qui n’ont pas eu de réponses en phase principale</a:t>
            </a:r>
          </a:p>
          <a:p>
            <a:pPr algn="just">
              <a:spcAft>
                <a:spcPts val="1200"/>
              </a:spcAft>
            </a:pPr>
            <a:r>
              <a:rPr lang="fr-FR" sz="1500" b="1" i="0" dirty="0">
                <a:solidFill>
                  <a:srgbClr val="2F4077"/>
                </a:solidFill>
                <a:effectLst/>
                <a:latin typeface="Marianne" panose="02000000000000000000" pitchFamily="2" charset="0"/>
              </a:rPr>
              <a:t>80 000 : </a:t>
            </a:r>
            <a:r>
              <a:rPr lang="fr-FR" sz="1500" dirty="0">
                <a:solidFill>
                  <a:srgbClr val="3A3A3A"/>
                </a:solidFill>
                <a:latin typeface="Marianne" panose="02000000000000000000" pitchFamily="2" charset="0"/>
              </a:rPr>
              <a:t>c</a:t>
            </a:r>
            <a:r>
              <a:rPr lang="fr-FR" sz="1500" b="0" i="0" dirty="0">
                <a:solidFill>
                  <a:srgbClr val="3A3A3A"/>
                </a:solidFill>
                <a:effectLst/>
                <a:latin typeface="Marianne" panose="02000000000000000000" pitchFamily="2" charset="0"/>
              </a:rPr>
              <a:t>'est le nombre de candidats ayant reçu 1 proposition en phase complémentaire</a:t>
            </a:r>
          </a:p>
          <a:p>
            <a:pPr algn="just">
              <a:spcAft>
                <a:spcPts val="1200"/>
              </a:spcAft>
            </a:pPr>
            <a:r>
              <a:rPr lang="fr-FR" sz="1500" b="1" i="0" dirty="0">
                <a:solidFill>
                  <a:srgbClr val="2F4077"/>
                </a:solidFill>
                <a:effectLst/>
                <a:latin typeface="Marianne" panose="02000000000000000000" pitchFamily="2" charset="0"/>
              </a:rPr>
              <a:t>134 : </a:t>
            </a:r>
            <a:r>
              <a:rPr lang="fr-FR" sz="1500" dirty="0">
                <a:solidFill>
                  <a:srgbClr val="3A3A3A"/>
                </a:solidFill>
                <a:latin typeface="Marianne" panose="02000000000000000000" pitchFamily="2" charset="0"/>
              </a:rPr>
              <a:t>c</a:t>
            </a:r>
            <a:r>
              <a:rPr lang="fr-FR" sz="1500" b="0" i="0" dirty="0">
                <a:solidFill>
                  <a:srgbClr val="3A3A3A"/>
                </a:solidFill>
                <a:effectLst/>
                <a:latin typeface="Marianne" panose="02000000000000000000" pitchFamily="2" charset="0"/>
              </a:rPr>
              <a:t>'est le nombre de lycéens qui n’avaient pas eu de solution fin septembre 2024  parmi les 20 000 candidats accompagnés en CAES</a:t>
            </a: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sp>
        <p:nvSpPr>
          <p:cNvPr id="7" name="Rectangle 6"/>
          <p:cNvSpPr/>
          <p:nvPr/>
        </p:nvSpPr>
        <p:spPr>
          <a:xfrm>
            <a:off x="3964449" y="232525"/>
            <a:ext cx="4801887" cy="369332"/>
          </a:xfrm>
          <a:prstGeom prst="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Quels résultats en 2024  ? </a:t>
            </a:r>
          </a:p>
        </p:txBody>
      </p:sp>
    </p:spTree>
    <p:extLst>
      <p:ext uri="{BB962C8B-B14F-4D97-AF65-F5344CB8AC3E}">
        <p14:creationId xmlns:p14="http://schemas.microsoft.com/office/powerpoint/2010/main" val="409537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859536" y="891573"/>
            <a:ext cx="7577616" cy="3302408"/>
          </a:xfrm>
          <a:prstGeom prst="rect">
            <a:avLst/>
          </a:prstGeom>
        </p:spPr>
      </p:pic>
      <p:sp>
        <p:nvSpPr>
          <p:cNvPr id="2" name="ZoneTexte 1"/>
          <p:cNvSpPr txBox="1"/>
          <p:nvPr/>
        </p:nvSpPr>
        <p:spPr>
          <a:xfrm>
            <a:off x="667512" y="4193981"/>
            <a:ext cx="8476488" cy="461665"/>
          </a:xfrm>
          <a:prstGeom prst="rect">
            <a:avLst/>
          </a:prstGeom>
          <a:noFill/>
        </p:spPr>
        <p:txBody>
          <a:bodyPr wrap="square" rtlCol="0">
            <a:spAutoFit/>
          </a:bodyPr>
          <a:lstStyle/>
          <a:p>
            <a:r>
              <a:rPr lang="fr-FR" sz="2400" b="1" dirty="0">
                <a:solidFill>
                  <a:srgbClr val="000091"/>
                </a:solidFill>
                <a:latin typeface="Marianne" panose="02000000000000000000" pitchFamily="2" charset="0"/>
              </a:rPr>
              <a:t>Parcoursup</a:t>
            </a:r>
            <a:r>
              <a:rPr lang="fr-FR" sz="2000" b="1" dirty="0">
                <a:solidFill>
                  <a:srgbClr val="000091"/>
                </a:solidFill>
                <a:latin typeface="Marianne" panose="02000000000000000000" pitchFamily="2" charset="0"/>
              </a:rPr>
              <a:t> 2025 : ce qu’il faut savoir sur la phase d’admission </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7</a:t>
            </a:fld>
            <a:endParaRPr lang="fr-FR" dirty="0"/>
          </a:p>
        </p:txBody>
      </p:sp>
    </p:spTree>
    <p:extLst>
      <p:ext uri="{BB962C8B-B14F-4D97-AF65-F5344CB8AC3E}">
        <p14:creationId xmlns:p14="http://schemas.microsoft.com/office/powerpoint/2010/main" val="272430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8</a:t>
            </a:fld>
            <a:endParaRPr lang="fr-FR" dirty="0"/>
          </a:p>
        </p:txBody>
      </p:sp>
      <p:sp>
        <p:nvSpPr>
          <p:cNvPr id="5" name="Espace réservé du contenu 4"/>
          <p:cNvSpPr>
            <a:spLocks noGrp="1"/>
          </p:cNvSpPr>
          <p:nvPr>
            <p:ph sz="quarter" idx="14"/>
          </p:nvPr>
        </p:nvSpPr>
        <p:spPr>
          <a:xfrm>
            <a:off x="358211" y="957490"/>
            <a:ext cx="8208914" cy="3651085"/>
          </a:xfrm>
        </p:spPr>
        <p:txBody>
          <a:bodyPr/>
          <a:lstStyle/>
          <a:p>
            <a:pPr>
              <a:spcAft>
                <a:spcPts val="1200"/>
              </a:spcAft>
            </a:pPr>
            <a:r>
              <a:rPr lang="fr-FR" sz="1800" b="1" dirty="0">
                <a:solidFill>
                  <a:srgbClr val="F28E65"/>
                </a:solidFill>
                <a:latin typeface="Marianne" panose="02000000000000000000" pitchFamily="2" charset="0"/>
              </a:rPr>
              <a:t>&gt; Une phase d’admission principale plus rapide : 39 jours</a:t>
            </a:r>
          </a:p>
          <a:p>
            <a:pPr algn="ctr"/>
            <a:r>
              <a:rPr lang="fr-FR" sz="1800" b="1" dirty="0">
                <a:latin typeface="Marianne" panose="02000000000000000000" pitchFamily="2" charset="0"/>
                <a:ea typeface="+mj-ea"/>
                <a:cs typeface="+mj-cs"/>
              </a:rPr>
              <a:t>Du 2 juin au 10 juillet 2025</a:t>
            </a:r>
          </a:p>
          <a:p>
            <a:pPr algn="just">
              <a:spcBef>
                <a:spcPts val="600"/>
              </a:spcBef>
            </a:pPr>
            <a:r>
              <a:rPr lang="fr-FR" sz="1600" b="1" u="sng" dirty="0">
                <a:latin typeface="Marianne" panose="02000000000000000000" pitchFamily="2" charset="0"/>
                <a:ea typeface="+mj-ea"/>
                <a:cs typeface="+mj-cs"/>
              </a:rPr>
              <a:t>Objectif</a:t>
            </a:r>
            <a:r>
              <a:rPr lang="fr-FR" sz="1600" dirty="0">
                <a:latin typeface="Marianne" panose="02000000000000000000" pitchFamily="2" charset="0"/>
                <a:ea typeface="+mj-ea"/>
                <a:cs typeface="+mj-cs"/>
              </a:rPr>
              <a:t> : apporter plus de propositions en début de procédure pour réduire le sentiment d’attente des candidats et permettre des choix rapides ; laisser plus de temps pour préparer la rentrée (inscription, recherche de logements, etc.) </a:t>
            </a:r>
          </a:p>
          <a:p>
            <a:pPr>
              <a:spcBef>
                <a:spcPts val="600"/>
              </a:spcBef>
            </a:pPr>
            <a:r>
              <a:rPr lang="fr-FR" sz="1800" b="1" dirty="0">
                <a:solidFill>
                  <a:srgbClr val="F28E65"/>
                </a:solidFill>
                <a:latin typeface="Marianne" panose="02000000000000000000" pitchFamily="2" charset="0"/>
              </a:rPr>
              <a:t>&gt; Des délais de réponse suspendus pour les épreuves écrites du Bac 2025</a:t>
            </a:r>
          </a:p>
          <a:p>
            <a:pPr>
              <a:spcBef>
                <a:spcPts val="1200"/>
              </a:spcBef>
              <a:spcAft>
                <a:spcPts val="1200"/>
              </a:spcAft>
            </a:pPr>
            <a:r>
              <a:rPr lang="fr-FR" sz="1800" b="1" dirty="0">
                <a:solidFill>
                  <a:srgbClr val="F28E65"/>
                </a:solidFill>
                <a:latin typeface="Marianne" panose="02000000000000000000" pitchFamily="2" charset="0"/>
              </a:rPr>
              <a:t>&gt; La hiérarchisation des vœux restant en attente </a:t>
            </a:r>
            <a:r>
              <a:rPr lang="fr-FR" sz="1800" b="1" u="sng" dirty="0">
                <a:solidFill>
                  <a:srgbClr val="FF0000"/>
                </a:solidFill>
                <a:effectLst>
                  <a:outerShdw blurRad="38100" dist="38100" dir="2700000" algn="tl">
                    <a:srgbClr val="000000">
                      <a:alpha val="43137"/>
                    </a:srgbClr>
                  </a:outerShdw>
                </a:effectLst>
                <a:latin typeface="Marianne" panose="02000000000000000000" pitchFamily="2" charset="0"/>
              </a:rPr>
              <a:t>plus précoce </a:t>
            </a:r>
            <a:r>
              <a:rPr lang="fr-FR" sz="1800" b="1" dirty="0">
                <a:solidFill>
                  <a:srgbClr val="F28E65"/>
                </a:solidFill>
                <a:latin typeface="Marianne" panose="02000000000000000000" pitchFamily="2" charset="0"/>
              </a:rPr>
              <a:t>:</a:t>
            </a:r>
          </a:p>
          <a:p>
            <a:pPr algn="ctr"/>
            <a:r>
              <a:rPr lang="fr-FR" sz="1800" b="1" dirty="0">
                <a:latin typeface="Marianne" panose="02000000000000000000" pitchFamily="2" charset="0"/>
              </a:rPr>
              <a:t>Du 6 au 10 juin 2025</a:t>
            </a:r>
          </a:p>
          <a:p>
            <a:pPr algn="just"/>
            <a:r>
              <a:rPr lang="fr-FR" sz="1600" b="1" u="sng" dirty="0">
                <a:latin typeface="Marianne" panose="02000000000000000000" pitchFamily="2" charset="0"/>
              </a:rPr>
              <a:t>Objectif</a:t>
            </a:r>
            <a:r>
              <a:rPr lang="fr-FR" sz="1600" dirty="0">
                <a:latin typeface="Marianne" panose="02000000000000000000" pitchFamily="2" charset="0"/>
              </a:rPr>
              <a:t> : accélérer le processus de choix pour permettre à plus de lycéens d’avoir au moins une proposition d’admission avant le début des épreuves écrites du Bac</a:t>
            </a:r>
            <a:endParaRPr lang="fr-FR" sz="1600" dirty="0">
              <a:latin typeface="Marianne" panose="02000000000000000000" pitchFamily="2" charset="0"/>
              <a:ea typeface="+mj-ea"/>
              <a:cs typeface="+mj-cs"/>
            </a:endParaRPr>
          </a:p>
        </p:txBody>
      </p:sp>
      <p:sp>
        <p:nvSpPr>
          <p:cNvPr id="7" name="Rectangle 6"/>
          <p:cNvSpPr/>
          <p:nvPr/>
        </p:nvSpPr>
        <p:spPr>
          <a:xfrm>
            <a:off x="4237463" y="254827"/>
            <a:ext cx="4528873" cy="369332"/>
          </a:xfrm>
          <a:prstGeom prst="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2025 : une procédure accélérée</a:t>
            </a:r>
          </a:p>
        </p:txBody>
      </p:sp>
    </p:spTree>
    <p:extLst>
      <p:ext uri="{BB962C8B-B14F-4D97-AF65-F5344CB8AC3E}">
        <p14:creationId xmlns:p14="http://schemas.microsoft.com/office/powerpoint/2010/main" val="413352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9</a:t>
            </a:fld>
            <a:endParaRPr lang="fr-FR" dirty="0"/>
          </a:p>
        </p:txBody>
      </p:sp>
      <p:sp>
        <p:nvSpPr>
          <p:cNvPr id="5" name="Espace réservé du contenu 4"/>
          <p:cNvSpPr>
            <a:spLocks noGrp="1"/>
          </p:cNvSpPr>
          <p:nvPr>
            <p:ph sz="quarter" idx="14"/>
          </p:nvPr>
        </p:nvSpPr>
        <p:spPr>
          <a:xfrm>
            <a:off x="358211" y="957490"/>
            <a:ext cx="8208914" cy="3651085"/>
          </a:xfrm>
        </p:spPr>
        <p:txBody>
          <a:bodyPr/>
          <a:lstStyle/>
          <a:p>
            <a:pPr marL="285750" indent="-285750">
              <a:spcAft>
                <a:spcPts val="1200"/>
              </a:spcAft>
              <a:buFont typeface="Wingdings" panose="05000000000000000000" pitchFamily="2" charset="2"/>
              <a:buChar char="Ø"/>
            </a:pPr>
            <a:r>
              <a:rPr lang="fr-FR" sz="1600" b="1" dirty="0">
                <a:solidFill>
                  <a:srgbClr val="F28E65"/>
                </a:solidFill>
                <a:latin typeface="Marianne" panose="02000000000000000000" pitchFamily="2" charset="0"/>
              </a:rPr>
              <a:t>Des ressources variées pour les professeurs principaux, les élèves et les parents </a:t>
            </a:r>
          </a:p>
          <a:p>
            <a:pPr marL="285750" indent="-285750" algn="just">
              <a:buFont typeface="Wingdings" panose="05000000000000000000" pitchFamily="2" charset="2"/>
              <a:buChar char="§"/>
            </a:pPr>
            <a:r>
              <a:rPr lang="fr-FR" sz="1600" dirty="0">
                <a:latin typeface="Marianne" panose="02000000000000000000" pitchFamily="2" charset="0"/>
                <a:ea typeface="+mj-ea"/>
                <a:cs typeface="+mj-cs"/>
              </a:rPr>
              <a:t>Pour bien comprendre le fonctionnement de Parcoursup</a:t>
            </a:r>
          </a:p>
          <a:p>
            <a:pPr marL="285750" indent="-285750" algn="just">
              <a:buFont typeface="Wingdings" panose="05000000000000000000" pitchFamily="2" charset="2"/>
              <a:buChar char="§"/>
            </a:pPr>
            <a:r>
              <a:rPr lang="fr-FR" sz="1600" dirty="0">
                <a:latin typeface="Marianne" panose="02000000000000000000" pitchFamily="2" charset="0"/>
                <a:ea typeface="+mj-ea"/>
                <a:cs typeface="+mj-cs"/>
              </a:rPr>
              <a:t>Pour aider les enseignants à mieux suivre et conseiller leurs élèves</a:t>
            </a:r>
          </a:p>
          <a:p>
            <a:pPr marL="285750" indent="-285750">
              <a:spcBef>
                <a:spcPts val="600"/>
              </a:spcBef>
              <a:spcAft>
                <a:spcPts val="1200"/>
              </a:spcAft>
              <a:buFont typeface="Wingdings" panose="05000000000000000000" pitchFamily="2" charset="2"/>
              <a:buChar char="Ø"/>
            </a:pPr>
            <a:r>
              <a:rPr lang="fr-FR" sz="1600" b="1" dirty="0">
                <a:solidFill>
                  <a:srgbClr val="F28E65"/>
                </a:solidFill>
                <a:latin typeface="Marianne" panose="02000000000000000000" pitchFamily="2" charset="0"/>
              </a:rPr>
              <a:t>Un site d’entrainement pour </a:t>
            </a:r>
            <a:r>
              <a:rPr lang="fr-FR" sz="1600" b="1" dirty="0">
                <a:solidFill>
                  <a:srgbClr val="F28E65"/>
                </a:solidFill>
                <a:effectLst>
                  <a:outerShdw blurRad="38100" dist="38100" dir="2700000" algn="tl">
                    <a:srgbClr val="000000">
                      <a:alpha val="43137"/>
                    </a:srgbClr>
                  </a:outerShdw>
                </a:effectLst>
                <a:latin typeface="Marianne" panose="02000000000000000000" pitchFamily="2" charset="0"/>
              </a:rPr>
              <a:t>comprendre, s’entrainer et se rassurer  </a:t>
            </a:r>
          </a:p>
          <a:p>
            <a:pPr>
              <a:spcAft>
                <a:spcPts val="1200"/>
              </a:spcAft>
            </a:pPr>
            <a:endParaRPr lang="fr-FR" sz="1600" b="1" dirty="0">
              <a:solidFill>
                <a:srgbClr val="F28E65"/>
              </a:solidFill>
              <a:latin typeface="Marianne" panose="02000000000000000000" pitchFamily="2" charset="0"/>
            </a:endParaRPr>
          </a:p>
          <a:p>
            <a:pPr marL="285750" indent="-285750">
              <a:spcBef>
                <a:spcPts val="600"/>
              </a:spcBef>
              <a:buFont typeface="Wingdings" panose="05000000000000000000" pitchFamily="2" charset="2"/>
              <a:buChar char="Ø"/>
            </a:pPr>
            <a:endParaRPr lang="fr-FR" sz="1800" b="1" dirty="0">
              <a:solidFill>
                <a:srgbClr val="F28E65"/>
              </a:solidFill>
              <a:effectLst>
                <a:outerShdw blurRad="38100" dist="38100" dir="2700000" algn="tl">
                  <a:srgbClr val="000000">
                    <a:alpha val="43137"/>
                  </a:srgbClr>
                </a:outerShdw>
              </a:effectLst>
              <a:latin typeface="Marianne" panose="02000000000000000000" pitchFamily="2" charset="0"/>
            </a:endParaRPr>
          </a:p>
        </p:txBody>
      </p:sp>
      <p:sp>
        <p:nvSpPr>
          <p:cNvPr id="7" name="Rectangle 6"/>
          <p:cNvSpPr/>
          <p:nvPr/>
        </p:nvSpPr>
        <p:spPr>
          <a:xfrm>
            <a:off x="3302810" y="239959"/>
            <a:ext cx="5463526" cy="338554"/>
          </a:xfrm>
          <a:prstGeom prst="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2025 : une procédure mieux accompagnée en amont</a:t>
            </a:r>
          </a:p>
        </p:txBody>
      </p:sp>
      <p:pic>
        <p:nvPicPr>
          <p:cNvPr id="6" name="Image 5">
            <a:hlinkClick r:id="rId2"/>
            <a:extLst>
              <a:ext uri="{FF2B5EF4-FFF2-40B4-BE49-F238E27FC236}">
                <a16:creationId xmlns:a16="http://schemas.microsoft.com/office/drawing/2014/main" id="{C4ABEA9E-34F3-4EF5-BE9A-A847E016B8CF}"/>
              </a:ext>
            </a:extLst>
          </p:cNvPr>
          <p:cNvPicPr>
            <a:picLocks noChangeAspect="1"/>
          </p:cNvPicPr>
          <p:nvPr/>
        </p:nvPicPr>
        <p:blipFill>
          <a:blip r:embed="rId3"/>
          <a:stretch>
            <a:fillRect/>
          </a:stretch>
        </p:blipFill>
        <p:spPr>
          <a:xfrm>
            <a:off x="358211" y="2409987"/>
            <a:ext cx="3880575" cy="2263164"/>
          </a:xfrm>
          <a:prstGeom prst="rect">
            <a:avLst/>
          </a:prstGeom>
        </p:spPr>
      </p:pic>
      <p:sp>
        <p:nvSpPr>
          <p:cNvPr id="8" name="Rectangle 7">
            <a:extLst>
              <a:ext uri="{FF2B5EF4-FFF2-40B4-BE49-F238E27FC236}">
                <a16:creationId xmlns:a16="http://schemas.microsoft.com/office/drawing/2014/main" id="{16F4B9D8-7043-47EB-B3EF-624C2F564C1A}"/>
              </a:ext>
            </a:extLst>
          </p:cNvPr>
          <p:cNvSpPr/>
          <p:nvPr/>
        </p:nvSpPr>
        <p:spPr>
          <a:xfrm>
            <a:off x="4582560" y="2510517"/>
            <a:ext cx="4203229" cy="2062103"/>
          </a:xfrm>
          <a:prstGeom prst="rect">
            <a:avLst/>
          </a:prstGeom>
        </p:spPr>
        <p:txBody>
          <a:bodyPr wrap="square">
            <a:spAutoFit/>
          </a:bodyPr>
          <a:lstStyle/>
          <a:p>
            <a:pPr marL="285750" indent="-285750">
              <a:buFont typeface="Wingdings" panose="05000000000000000000" pitchFamily="2" charset="2"/>
              <a:buChar char="Ø"/>
            </a:pPr>
            <a:r>
              <a:rPr lang="fr-FR" sz="1600" dirty="0">
                <a:solidFill>
                  <a:schemeClr val="tx2">
                    <a:lumMod val="75000"/>
                  </a:schemeClr>
                </a:solidFill>
                <a:latin typeface="Marianne" panose="02000000000000000000" pitchFamily="2" charset="0"/>
                <a:ea typeface="+mj-ea"/>
                <a:cs typeface="+mj-cs"/>
              </a:rPr>
              <a:t>Tester les différentes étapes</a:t>
            </a:r>
          </a:p>
          <a:p>
            <a:endParaRPr lang="fr-FR" sz="1600" dirty="0">
              <a:solidFill>
                <a:schemeClr val="tx2">
                  <a:lumMod val="75000"/>
                </a:schemeClr>
              </a:solidFill>
              <a:latin typeface="Marianne" panose="02000000000000000000" pitchFamily="2" charset="0"/>
              <a:ea typeface="+mj-ea"/>
              <a:cs typeface="+mj-cs"/>
            </a:endParaRPr>
          </a:p>
          <a:p>
            <a:pPr marL="285750" indent="-285750">
              <a:buFont typeface="Wingdings" panose="05000000000000000000" pitchFamily="2" charset="2"/>
              <a:buChar char="Ø"/>
            </a:pPr>
            <a:r>
              <a:rPr lang="fr-FR" sz="1600" dirty="0">
                <a:solidFill>
                  <a:schemeClr val="tx2">
                    <a:lumMod val="75000"/>
                  </a:schemeClr>
                </a:solidFill>
                <a:latin typeface="Marianne" panose="02000000000000000000" pitchFamily="2" charset="0"/>
                <a:ea typeface="+mj-ea"/>
                <a:cs typeface="+mj-cs"/>
              </a:rPr>
              <a:t>Limiter le stress lié à l’inconnu</a:t>
            </a:r>
          </a:p>
          <a:p>
            <a:endParaRPr lang="fr-FR" sz="1600" dirty="0">
              <a:solidFill>
                <a:schemeClr val="tx2">
                  <a:lumMod val="75000"/>
                </a:schemeClr>
              </a:solidFill>
              <a:latin typeface="Marianne" panose="02000000000000000000" pitchFamily="2" charset="0"/>
              <a:ea typeface="+mj-ea"/>
              <a:cs typeface="+mj-cs"/>
            </a:endParaRPr>
          </a:p>
          <a:p>
            <a:pPr marL="285750" indent="-285750">
              <a:buFont typeface="Wingdings" panose="05000000000000000000" pitchFamily="2" charset="2"/>
              <a:buChar char="Ø"/>
            </a:pPr>
            <a:r>
              <a:rPr lang="fr-FR" sz="1600" dirty="0">
                <a:solidFill>
                  <a:schemeClr val="tx2">
                    <a:lumMod val="75000"/>
                  </a:schemeClr>
                </a:solidFill>
                <a:latin typeface="Marianne" panose="02000000000000000000" pitchFamily="2" charset="0"/>
                <a:ea typeface="+mj-ea"/>
                <a:cs typeface="+mj-cs"/>
              </a:rPr>
              <a:t>Accessible depuis </a:t>
            </a:r>
            <a:r>
              <a:rPr lang="fr-FR" sz="1600" b="1" dirty="0">
                <a:solidFill>
                  <a:schemeClr val="tx2">
                    <a:lumMod val="75000"/>
                  </a:schemeClr>
                </a:solidFill>
                <a:latin typeface="Marianne" panose="02000000000000000000" pitchFamily="2" charset="0"/>
                <a:ea typeface="+mj-ea"/>
                <a:cs typeface="+mj-cs"/>
              </a:rPr>
              <a:t>parcoursup.gouv.fr</a:t>
            </a:r>
          </a:p>
          <a:p>
            <a:pPr marL="285750" indent="-285750">
              <a:buFont typeface="Wingdings" panose="05000000000000000000" pitchFamily="2" charset="2"/>
              <a:buChar char="Ø"/>
            </a:pPr>
            <a:endParaRPr lang="fr-FR" sz="1600" b="1" dirty="0">
              <a:solidFill>
                <a:schemeClr val="tx2">
                  <a:lumMod val="75000"/>
                </a:schemeClr>
              </a:solidFill>
              <a:latin typeface="Marianne" panose="02000000000000000000" pitchFamily="2" charset="0"/>
              <a:ea typeface="+mj-ea"/>
              <a:cs typeface="+mj-cs"/>
            </a:endParaRPr>
          </a:p>
          <a:p>
            <a:pPr marL="285750" indent="-285750">
              <a:buFont typeface="Wingdings" panose="05000000000000000000" pitchFamily="2" charset="2"/>
              <a:buChar char="Ø"/>
            </a:pPr>
            <a:r>
              <a:rPr lang="fr-FR" sz="1600" dirty="0">
                <a:solidFill>
                  <a:schemeClr val="tx2">
                    <a:lumMod val="75000"/>
                  </a:schemeClr>
                </a:solidFill>
                <a:latin typeface="Marianne" panose="02000000000000000000" pitchFamily="2" charset="0"/>
                <a:ea typeface="+mj-ea"/>
                <a:cs typeface="+mj-cs"/>
              </a:rPr>
              <a:t>Des conseils, des vidéos, une FAQ</a:t>
            </a:r>
          </a:p>
          <a:p>
            <a:pPr marL="285750" indent="-285750">
              <a:buFont typeface="Wingdings" panose="05000000000000000000" pitchFamily="2" charset="2"/>
              <a:buChar char="Ø"/>
            </a:pPr>
            <a:endParaRPr lang="fr-FR" sz="1600" b="1" dirty="0">
              <a:solidFill>
                <a:schemeClr val="tx2">
                  <a:lumMod val="75000"/>
                </a:schemeClr>
              </a:solidFill>
              <a:latin typeface="Marianne" panose="02000000000000000000" pitchFamily="2" charset="0"/>
              <a:ea typeface="+mj-ea"/>
              <a:cs typeface="+mj-cs"/>
            </a:endParaRPr>
          </a:p>
        </p:txBody>
      </p:sp>
    </p:spTree>
    <p:extLst>
      <p:ext uri="{BB962C8B-B14F-4D97-AF65-F5344CB8AC3E}">
        <p14:creationId xmlns:p14="http://schemas.microsoft.com/office/powerpoint/2010/main" val="3591545232"/>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11716</TotalTime>
  <Words>2852</Words>
  <Application>Microsoft Office PowerPoint</Application>
  <PresentationFormat>Affichage à l'écran (16:9)</PresentationFormat>
  <Paragraphs>259</Paragraphs>
  <Slides>29</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29</vt:i4>
      </vt:variant>
    </vt:vector>
  </HeadingPairs>
  <TitlesOfParts>
    <vt:vector size="38" baseType="lpstr">
      <vt:lpstr>Arial</vt:lpstr>
      <vt:lpstr>Arial-ItalicMT</vt:lpstr>
      <vt:lpstr>Calibri</vt:lpstr>
      <vt:lpstr>Lucida Grande</vt:lpstr>
      <vt:lpstr>Marianne</vt:lpstr>
      <vt:lpstr>Symbol</vt:lpstr>
      <vt:lpstr>Times New Roman</vt:lpstr>
      <vt:lpstr>Wingdings</vt:lpstr>
      <vt:lpstr>OPÉRATEURS</vt:lpstr>
      <vt:lpstr>Présentation PowerPoint</vt:lpstr>
      <vt:lpstr> Retour sur l’examen des vœux par les formations</vt:lpstr>
      <vt:lpstr>Présentation PowerPoint</vt:lpstr>
      <vt:lpstr>Un appui aux lycéens boursiers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visualisation des indicateurs du classement   </vt:lpstr>
      <vt:lpstr>Présentation PowerPoint</vt:lpstr>
      <vt:lpstr>Présentation PowerPoint</vt:lpstr>
      <vt:lpstr>Présentation PowerPoint</vt:lpstr>
      <vt:lpstr>Présentation PowerPoint</vt:lpstr>
      <vt:lpstr>Présentation PowerPoint</vt:lpstr>
      <vt:lpstr>Présentation PowerPoint</vt:lpstr>
      <vt:lpstr>Des solutions pour les candidats qui n’ont pas reçu de proposition d’admission </vt:lpstr>
      <vt:lpstr>Présentation PowerPoint</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fpeluau</cp:lastModifiedBy>
  <cp:revision>567</cp:revision>
  <cp:lastPrinted>2024-05-23T13:36:05Z</cp:lastPrinted>
  <dcterms:created xsi:type="dcterms:W3CDTF">2020-10-27T08:44:50Z</dcterms:created>
  <dcterms:modified xsi:type="dcterms:W3CDTF">2025-05-26T13:21:28Z</dcterms:modified>
</cp:coreProperties>
</file>